
<file path=[Content_Types].xml><?xml version="1.0" encoding="utf-8"?>
<Types xmlns="http://schemas.openxmlformats.org/package/2006/content-types">
  <Default Extension="png" ContentType="image/pn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768" r:id="rId1"/>
  </p:sldMasterIdLst>
  <p:notesMasterIdLst>
    <p:notesMasterId r:id="rId21"/>
  </p:notesMasterIdLst>
  <p:sldIdLst>
    <p:sldId id="257" r:id="rId2"/>
    <p:sldId id="310" r:id="rId3"/>
    <p:sldId id="259" r:id="rId4"/>
    <p:sldId id="311" r:id="rId5"/>
    <p:sldId id="263" r:id="rId6"/>
    <p:sldId id="314" r:id="rId7"/>
    <p:sldId id="302" r:id="rId8"/>
    <p:sldId id="303" r:id="rId9"/>
    <p:sldId id="312" r:id="rId10"/>
    <p:sldId id="313" r:id="rId11"/>
    <p:sldId id="315" r:id="rId12"/>
    <p:sldId id="280" r:id="rId13"/>
    <p:sldId id="283" r:id="rId14"/>
    <p:sldId id="284" r:id="rId15"/>
    <p:sldId id="317" r:id="rId16"/>
    <p:sldId id="287" r:id="rId17"/>
    <p:sldId id="293" r:id="rId18"/>
    <p:sldId id="319" r:id="rId19"/>
    <p:sldId id="320" r:id="rId20"/>
  </p:sldIdLst>
  <p:sldSz cx="12192000" cy="6858000"/>
  <p:notesSz cx="6858000" cy="9144000"/>
  <p:defaultTextStyle>
    <a:defPPr>
      <a:defRPr lang="en-US"/>
    </a:defPPr>
    <a:lvl1pPr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5pPr>
    <a:lvl6pPr marL="2286000" algn="l" defTabSz="914400" rtl="0" eaLnBrk="1" latinLnBrk="0" hangingPunct="1">
      <a:defRPr sz="2400" kern="1200">
        <a:solidFill>
          <a:schemeClr val="tx1"/>
        </a:solidFill>
        <a:latin typeface="Times New Roman" panose="02020603050405020304" pitchFamily="18" charset="0"/>
        <a:ea typeface="+mn-ea"/>
        <a:cs typeface="+mn-cs"/>
      </a:defRPr>
    </a:lvl6pPr>
    <a:lvl7pPr marL="2743200" algn="l" defTabSz="914400" rtl="0" eaLnBrk="1" latinLnBrk="0" hangingPunct="1">
      <a:defRPr sz="2400" kern="1200">
        <a:solidFill>
          <a:schemeClr val="tx1"/>
        </a:solidFill>
        <a:latin typeface="Times New Roman" panose="02020603050405020304" pitchFamily="18" charset="0"/>
        <a:ea typeface="+mn-ea"/>
        <a:cs typeface="+mn-cs"/>
      </a:defRPr>
    </a:lvl7pPr>
    <a:lvl8pPr marL="3200400" algn="l" defTabSz="914400" rtl="0" eaLnBrk="1" latinLnBrk="0" hangingPunct="1">
      <a:defRPr sz="2400" kern="1200">
        <a:solidFill>
          <a:schemeClr val="tx1"/>
        </a:solidFill>
        <a:latin typeface="Times New Roman" panose="02020603050405020304" pitchFamily="18" charset="0"/>
        <a:ea typeface="+mn-ea"/>
        <a:cs typeface="+mn-cs"/>
      </a:defRPr>
    </a:lvl8pPr>
    <a:lvl9pPr marL="3657600" algn="l" defTabSz="914400" rtl="0" eaLnBrk="1" latinLnBrk="0" hangingPunct="1">
      <a:defRPr sz="2400" kern="1200">
        <a:solidFill>
          <a:schemeClr val="tx1"/>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46" d="100"/>
          <a:sy n="46" d="100"/>
        </p:scale>
        <p:origin x="2430" y="1392"/>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smtClean="0"/>
            </a:lvl1pPr>
          </a:lstStyle>
          <a:p>
            <a:pPr>
              <a:defRPr/>
            </a:pPr>
            <a:endParaRPr lang="en-US" altLang="en-US"/>
          </a:p>
        </p:txBody>
      </p:sp>
      <p:sp>
        <p:nvSpPr>
          <p:cNvPr id="5123" name="Rectangle 3"/>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smtClean="0"/>
            </a:lvl1pPr>
          </a:lstStyle>
          <a:p>
            <a:pPr>
              <a:defRPr/>
            </a:pPr>
            <a:endParaRPr lang="en-US" altLang="en-US"/>
          </a:p>
        </p:txBody>
      </p:sp>
      <p:sp>
        <p:nvSpPr>
          <p:cNvPr id="47108" name="Rectangle 4"/>
          <p:cNvSpPr>
            <a:spLocks noGrp="1" noRot="1" noChangeAspect="1" noChangeArrowheads="1" noTextEdit="1"/>
          </p:cNvSpPr>
          <p:nvPr>
            <p:ph type="sldImg" idx="2"/>
          </p:nvPr>
        </p:nvSpPr>
        <p:spPr bwMode="auto">
          <a:xfrm>
            <a:off x="381000" y="685800"/>
            <a:ext cx="6096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5125" name="Rectangle 5"/>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noProof="0" smtClean="0"/>
              <a:t>Click to edit Master text styles</a:t>
            </a:r>
          </a:p>
          <a:p>
            <a:pPr lvl="1"/>
            <a:r>
              <a:rPr lang="en-US" altLang="en-US" noProof="0" smtClean="0"/>
              <a:t>Second level</a:t>
            </a:r>
          </a:p>
          <a:p>
            <a:pPr lvl="2"/>
            <a:r>
              <a:rPr lang="en-US" altLang="en-US" noProof="0" smtClean="0"/>
              <a:t>Third level</a:t>
            </a:r>
          </a:p>
          <a:p>
            <a:pPr lvl="3"/>
            <a:r>
              <a:rPr lang="en-US" altLang="en-US" noProof="0" smtClean="0"/>
              <a:t>Fourth level</a:t>
            </a:r>
          </a:p>
          <a:p>
            <a:pPr lvl="4"/>
            <a:r>
              <a:rPr lang="en-US" altLang="en-US" noProof="0" smtClean="0"/>
              <a:t>Fifth level</a:t>
            </a:r>
          </a:p>
        </p:txBody>
      </p:sp>
      <p:sp>
        <p:nvSpPr>
          <p:cNvPr id="5126" name="Rectangle 6"/>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smtClean="0"/>
            </a:lvl1pPr>
          </a:lstStyle>
          <a:p>
            <a:pPr>
              <a:defRPr/>
            </a:pPr>
            <a:endParaRPr lang="en-US" altLang="en-US"/>
          </a:p>
        </p:txBody>
      </p:sp>
      <p:sp>
        <p:nvSpPr>
          <p:cNvPr id="5127" name="Rectangle 7"/>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772C525B-9E61-470A-B120-8712111E0034}" type="slidenum">
              <a:rPr lang="en-US" altLang="en-US"/>
              <a:pPr/>
              <a:t>‹#›</a:t>
            </a:fld>
            <a:endParaRPr lang="en-US" altLang="en-US"/>
          </a:p>
        </p:txBody>
      </p:sp>
    </p:spTree>
    <p:extLst>
      <p:ext uri="{BB962C8B-B14F-4D97-AF65-F5344CB8AC3E}">
        <p14:creationId xmlns:p14="http://schemas.microsoft.com/office/powerpoint/2010/main" val="323649092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B5F571AA-62CE-46D0-B1AB-9579D8E3C3E1}" type="slidenum">
              <a:rPr lang="en-US" altLang="en-US" sz="1200"/>
              <a:pPr/>
              <a:t>1</a:t>
            </a:fld>
            <a:endParaRPr lang="en-US" altLang="en-US" sz="1200"/>
          </a:p>
        </p:txBody>
      </p:sp>
      <p:sp>
        <p:nvSpPr>
          <p:cNvPr id="48131" name="Rectangle 2"/>
          <p:cNvSpPr>
            <a:spLocks noGrp="1" noRot="1" noChangeAspect="1" noChangeArrowheads="1" noTextEdit="1"/>
          </p:cNvSpPr>
          <p:nvPr>
            <p:ph type="sldImg"/>
          </p:nvPr>
        </p:nvSpPr>
        <p:spPr>
          <a:xfrm>
            <a:off x="382588" y="687388"/>
            <a:ext cx="6092825" cy="3427412"/>
          </a:xfrm>
          <a:ln w="12700" cap="flat">
            <a:solidFill>
              <a:schemeClr val="tx1"/>
            </a:solidFill>
          </a:ln>
        </p:spPr>
      </p:sp>
      <p:sp>
        <p:nvSpPr>
          <p:cNvPr id="48132" name="Rectangle 3"/>
          <p:cNvSpPr>
            <a:spLocks noGrp="1" noChangeArrowheads="1"/>
          </p:cNvSpPr>
          <p:nvPr>
            <p:ph type="body" idx="1"/>
          </p:nvPr>
        </p:nvSpPr>
        <p:spPr>
          <a:xfrm>
            <a:off x="914400" y="4343400"/>
            <a:ext cx="5029200" cy="4113213"/>
          </a:xfrm>
          <a:noFill/>
        </p:spPr>
        <p:txBody>
          <a:bodyPr lIns="92075" tIns="46038" rIns="92075" bIns="46038"/>
          <a:lstStyle/>
          <a:p>
            <a:endParaRPr lang="en-US" altLang="en-US" smtClean="0"/>
          </a:p>
        </p:txBody>
      </p:sp>
    </p:spTree>
    <p:extLst>
      <p:ext uri="{BB962C8B-B14F-4D97-AF65-F5344CB8AC3E}">
        <p14:creationId xmlns:p14="http://schemas.microsoft.com/office/powerpoint/2010/main" val="13449071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1D6C681A-1D9D-4756-8943-BDACF00C4A92}" type="slidenum">
              <a:rPr lang="en-US" altLang="en-US" sz="1200"/>
              <a:pPr/>
              <a:t>17</a:t>
            </a:fld>
            <a:endParaRPr lang="en-US" altLang="en-US" sz="1200"/>
          </a:p>
        </p:txBody>
      </p:sp>
      <p:sp>
        <p:nvSpPr>
          <p:cNvPr id="66563" name="Rectangle 2"/>
          <p:cNvSpPr>
            <a:spLocks noGrp="1" noRot="1" noChangeAspect="1" noChangeArrowheads="1" noTextEdit="1"/>
          </p:cNvSpPr>
          <p:nvPr>
            <p:ph type="sldImg"/>
          </p:nvPr>
        </p:nvSpPr>
        <p:spPr>
          <a:xfrm>
            <a:off x="381000" y="685800"/>
            <a:ext cx="6096000" cy="3429000"/>
          </a:xfrm>
          <a:ln w="12700" cap="flat">
            <a:solidFill>
              <a:schemeClr val="tx1"/>
            </a:solidFill>
          </a:ln>
        </p:spPr>
      </p:sp>
      <p:sp>
        <p:nvSpPr>
          <p:cNvPr id="66564" name="Rectangle 3"/>
          <p:cNvSpPr>
            <a:spLocks noGrp="1" noChangeArrowheads="1"/>
          </p:cNvSpPr>
          <p:nvPr>
            <p:ph type="body" idx="1"/>
          </p:nvPr>
        </p:nvSpPr>
        <p:spPr>
          <a:noFill/>
        </p:spPr>
        <p:txBody>
          <a:bodyPr lIns="92075" tIns="46038" rIns="92075" bIns="46038"/>
          <a:lstStyle/>
          <a:p>
            <a:endParaRPr lang="en-US" altLang="en-US" smtClean="0"/>
          </a:p>
        </p:txBody>
      </p:sp>
    </p:spTree>
    <p:extLst>
      <p:ext uri="{BB962C8B-B14F-4D97-AF65-F5344CB8AC3E}">
        <p14:creationId xmlns:p14="http://schemas.microsoft.com/office/powerpoint/2010/main" val="33200400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9EC65295-B526-4CF5-B37A-D4A7EADC5235}" type="slidenum">
              <a:rPr lang="en-US" altLang="en-US" sz="1200"/>
              <a:pPr/>
              <a:t>18</a:t>
            </a:fld>
            <a:endParaRPr lang="en-US" altLang="en-US" sz="1200"/>
          </a:p>
        </p:txBody>
      </p:sp>
      <p:sp>
        <p:nvSpPr>
          <p:cNvPr id="56323" name="Rectangle 2"/>
          <p:cNvSpPr>
            <a:spLocks noGrp="1" noRot="1" noChangeAspect="1" noChangeArrowheads="1" noTextEdit="1"/>
          </p:cNvSpPr>
          <p:nvPr>
            <p:ph type="sldImg"/>
          </p:nvPr>
        </p:nvSpPr>
        <p:spPr>
          <a:xfrm>
            <a:off x="381000" y="685800"/>
            <a:ext cx="6096000" cy="3429000"/>
          </a:xfrm>
          <a:ln w="12700" cap="flat">
            <a:solidFill>
              <a:schemeClr val="tx1"/>
            </a:solidFill>
          </a:ln>
        </p:spPr>
      </p:sp>
      <p:sp>
        <p:nvSpPr>
          <p:cNvPr id="56324" name="Rectangle 3"/>
          <p:cNvSpPr>
            <a:spLocks noGrp="1" noChangeArrowheads="1"/>
          </p:cNvSpPr>
          <p:nvPr>
            <p:ph type="body" idx="1"/>
          </p:nvPr>
        </p:nvSpPr>
        <p:spPr>
          <a:noFill/>
        </p:spPr>
        <p:txBody>
          <a:bodyPr lIns="92075" tIns="46038" rIns="92075" bIns="46038"/>
          <a:lstStyle/>
          <a:p>
            <a:endParaRPr lang="en-US" altLang="en-US" smtClean="0"/>
          </a:p>
        </p:txBody>
      </p:sp>
    </p:spTree>
    <p:extLst>
      <p:ext uri="{BB962C8B-B14F-4D97-AF65-F5344CB8AC3E}">
        <p14:creationId xmlns:p14="http://schemas.microsoft.com/office/powerpoint/2010/main" val="16010431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4DBC1060-C54B-4AAC-AF74-38B301393A2D}" type="slidenum">
              <a:rPr lang="en-US" altLang="en-US" sz="1200"/>
              <a:pPr/>
              <a:t>3</a:t>
            </a:fld>
            <a:endParaRPr lang="en-US" altLang="en-US" sz="1200"/>
          </a:p>
        </p:txBody>
      </p:sp>
      <p:sp>
        <p:nvSpPr>
          <p:cNvPr id="49155" name="Rectangle 2"/>
          <p:cNvSpPr>
            <a:spLocks noGrp="1" noRot="1" noChangeAspect="1" noChangeArrowheads="1" noTextEdit="1"/>
          </p:cNvSpPr>
          <p:nvPr>
            <p:ph type="sldImg"/>
          </p:nvPr>
        </p:nvSpPr>
        <p:spPr>
          <a:xfrm>
            <a:off x="381000" y="685800"/>
            <a:ext cx="6096000" cy="3429000"/>
          </a:xfrm>
          <a:ln w="12700" cap="flat">
            <a:solidFill>
              <a:schemeClr val="tx1"/>
            </a:solidFill>
          </a:ln>
        </p:spPr>
      </p:sp>
      <p:sp>
        <p:nvSpPr>
          <p:cNvPr id="49156" name="Rectangle 3"/>
          <p:cNvSpPr>
            <a:spLocks noGrp="1" noChangeArrowheads="1"/>
          </p:cNvSpPr>
          <p:nvPr>
            <p:ph type="body" idx="1"/>
          </p:nvPr>
        </p:nvSpPr>
        <p:spPr>
          <a:noFill/>
        </p:spPr>
        <p:txBody>
          <a:bodyPr lIns="92075" tIns="46038" rIns="92075" bIns="46038"/>
          <a:lstStyle/>
          <a:p>
            <a:endParaRPr lang="en-US" altLang="en-US" smtClean="0"/>
          </a:p>
        </p:txBody>
      </p:sp>
    </p:spTree>
    <p:extLst>
      <p:ext uri="{BB962C8B-B14F-4D97-AF65-F5344CB8AC3E}">
        <p14:creationId xmlns:p14="http://schemas.microsoft.com/office/powerpoint/2010/main" val="27251892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1EDBD3A2-D0E8-4A3D-A5D3-C48E37437AB9}" type="slidenum">
              <a:rPr lang="en-US" altLang="en-US" sz="1200"/>
              <a:pPr/>
              <a:t>5</a:t>
            </a:fld>
            <a:endParaRPr lang="en-US" altLang="en-US" sz="1200"/>
          </a:p>
        </p:txBody>
      </p:sp>
      <p:sp>
        <p:nvSpPr>
          <p:cNvPr id="50179" name="Rectangle 2"/>
          <p:cNvSpPr>
            <a:spLocks noGrp="1" noRot="1" noChangeAspect="1" noChangeArrowheads="1" noTextEdit="1"/>
          </p:cNvSpPr>
          <p:nvPr>
            <p:ph type="sldImg"/>
          </p:nvPr>
        </p:nvSpPr>
        <p:spPr>
          <a:xfrm>
            <a:off x="381000" y="685800"/>
            <a:ext cx="6096000" cy="3429000"/>
          </a:xfrm>
          <a:ln w="12700" cap="flat">
            <a:solidFill>
              <a:schemeClr val="tx1"/>
            </a:solidFill>
          </a:ln>
        </p:spPr>
      </p:sp>
      <p:sp>
        <p:nvSpPr>
          <p:cNvPr id="50180" name="Rectangle 3"/>
          <p:cNvSpPr>
            <a:spLocks noGrp="1" noChangeArrowheads="1"/>
          </p:cNvSpPr>
          <p:nvPr>
            <p:ph type="body" idx="1"/>
          </p:nvPr>
        </p:nvSpPr>
        <p:spPr>
          <a:noFill/>
        </p:spPr>
        <p:txBody>
          <a:bodyPr lIns="92075" tIns="46038" rIns="92075" bIns="46038"/>
          <a:lstStyle/>
          <a:p>
            <a:endParaRPr lang="en-US" altLang="en-US" smtClean="0"/>
          </a:p>
        </p:txBody>
      </p:sp>
    </p:spTree>
    <p:extLst>
      <p:ext uri="{BB962C8B-B14F-4D97-AF65-F5344CB8AC3E}">
        <p14:creationId xmlns:p14="http://schemas.microsoft.com/office/powerpoint/2010/main" val="41991501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8ECDC215-A02A-4039-A7C6-389970530584}" type="slidenum">
              <a:rPr lang="en-US" altLang="en-US" sz="1200"/>
              <a:pPr/>
              <a:t>6</a:t>
            </a:fld>
            <a:endParaRPr lang="en-US" altLang="en-US" sz="1200"/>
          </a:p>
        </p:txBody>
      </p:sp>
      <p:sp>
        <p:nvSpPr>
          <p:cNvPr id="51203" name="Rectangle 2"/>
          <p:cNvSpPr>
            <a:spLocks noGrp="1" noRot="1" noChangeAspect="1" noChangeArrowheads="1" noTextEdit="1"/>
          </p:cNvSpPr>
          <p:nvPr>
            <p:ph type="sldImg"/>
          </p:nvPr>
        </p:nvSpPr>
        <p:spPr>
          <a:xfrm>
            <a:off x="381000" y="685800"/>
            <a:ext cx="6096000" cy="3429000"/>
          </a:xfrm>
          <a:ln w="12700" cap="flat">
            <a:solidFill>
              <a:schemeClr val="tx1"/>
            </a:solidFill>
          </a:ln>
        </p:spPr>
      </p:sp>
      <p:sp>
        <p:nvSpPr>
          <p:cNvPr id="51204" name="Rectangle 3"/>
          <p:cNvSpPr>
            <a:spLocks noGrp="1" noChangeArrowheads="1"/>
          </p:cNvSpPr>
          <p:nvPr>
            <p:ph type="body" idx="1"/>
          </p:nvPr>
        </p:nvSpPr>
        <p:spPr>
          <a:noFill/>
        </p:spPr>
        <p:txBody>
          <a:bodyPr lIns="92075" tIns="46038" rIns="92075" bIns="46038"/>
          <a:lstStyle/>
          <a:p>
            <a:endParaRPr lang="en-US" altLang="en-US" smtClean="0"/>
          </a:p>
        </p:txBody>
      </p:sp>
    </p:spTree>
    <p:extLst>
      <p:ext uri="{BB962C8B-B14F-4D97-AF65-F5344CB8AC3E}">
        <p14:creationId xmlns:p14="http://schemas.microsoft.com/office/powerpoint/2010/main" val="19726033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9EC65295-B526-4CF5-B37A-D4A7EADC5235}" type="slidenum">
              <a:rPr lang="en-US" altLang="en-US" sz="1200"/>
              <a:pPr/>
              <a:t>12</a:t>
            </a:fld>
            <a:endParaRPr lang="en-US" altLang="en-US" sz="1200"/>
          </a:p>
        </p:txBody>
      </p:sp>
      <p:sp>
        <p:nvSpPr>
          <p:cNvPr id="56323" name="Rectangle 2"/>
          <p:cNvSpPr>
            <a:spLocks noGrp="1" noRot="1" noChangeAspect="1" noChangeArrowheads="1" noTextEdit="1"/>
          </p:cNvSpPr>
          <p:nvPr>
            <p:ph type="sldImg"/>
          </p:nvPr>
        </p:nvSpPr>
        <p:spPr>
          <a:xfrm>
            <a:off x="381000" y="685800"/>
            <a:ext cx="6096000" cy="3429000"/>
          </a:xfrm>
          <a:ln w="12700" cap="flat">
            <a:solidFill>
              <a:schemeClr val="tx1"/>
            </a:solidFill>
          </a:ln>
        </p:spPr>
      </p:sp>
      <p:sp>
        <p:nvSpPr>
          <p:cNvPr id="56324" name="Rectangle 3"/>
          <p:cNvSpPr>
            <a:spLocks noGrp="1" noChangeArrowheads="1"/>
          </p:cNvSpPr>
          <p:nvPr>
            <p:ph type="body" idx="1"/>
          </p:nvPr>
        </p:nvSpPr>
        <p:spPr>
          <a:noFill/>
        </p:spPr>
        <p:txBody>
          <a:bodyPr lIns="92075" tIns="46038" rIns="92075" bIns="46038"/>
          <a:lstStyle/>
          <a:p>
            <a:endParaRPr lang="en-US" altLang="en-US" smtClean="0"/>
          </a:p>
        </p:txBody>
      </p:sp>
    </p:spTree>
    <p:extLst>
      <p:ext uri="{BB962C8B-B14F-4D97-AF65-F5344CB8AC3E}">
        <p14:creationId xmlns:p14="http://schemas.microsoft.com/office/powerpoint/2010/main" val="15581493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D2D96100-1A06-4AAF-AFF6-6F6A15CA7F3F}" type="slidenum">
              <a:rPr lang="en-US" altLang="en-US" sz="1200"/>
              <a:pPr/>
              <a:t>13</a:t>
            </a:fld>
            <a:endParaRPr lang="en-US" altLang="en-US" sz="1200"/>
          </a:p>
        </p:txBody>
      </p:sp>
      <p:sp>
        <p:nvSpPr>
          <p:cNvPr id="57347" name="Rectangle 2"/>
          <p:cNvSpPr>
            <a:spLocks noGrp="1" noRot="1" noChangeAspect="1" noChangeArrowheads="1" noTextEdit="1"/>
          </p:cNvSpPr>
          <p:nvPr>
            <p:ph type="sldImg"/>
          </p:nvPr>
        </p:nvSpPr>
        <p:spPr>
          <a:xfrm>
            <a:off x="381000" y="685800"/>
            <a:ext cx="6096000" cy="3429000"/>
          </a:xfrm>
          <a:ln w="12700" cap="flat">
            <a:solidFill>
              <a:schemeClr val="tx1"/>
            </a:solidFill>
          </a:ln>
        </p:spPr>
      </p:sp>
      <p:sp>
        <p:nvSpPr>
          <p:cNvPr id="57348" name="Rectangle 3"/>
          <p:cNvSpPr>
            <a:spLocks noGrp="1" noChangeArrowheads="1"/>
          </p:cNvSpPr>
          <p:nvPr>
            <p:ph type="body" idx="1"/>
          </p:nvPr>
        </p:nvSpPr>
        <p:spPr>
          <a:noFill/>
        </p:spPr>
        <p:txBody>
          <a:bodyPr lIns="92075" tIns="46038" rIns="92075" bIns="46038"/>
          <a:lstStyle/>
          <a:p>
            <a:endParaRPr lang="en-US" altLang="en-US" smtClean="0"/>
          </a:p>
        </p:txBody>
      </p:sp>
    </p:spTree>
    <p:extLst>
      <p:ext uri="{BB962C8B-B14F-4D97-AF65-F5344CB8AC3E}">
        <p14:creationId xmlns:p14="http://schemas.microsoft.com/office/powerpoint/2010/main" val="31946884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D9230152-4B6B-4013-B98F-A2FE764B5EE3}" type="slidenum">
              <a:rPr lang="en-US" altLang="en-US" sz="1200"/>
              <a:pPr/>
              <a:t>14</a:t>
            </a:fld>
            <a:endParaRPr lang="en-US" altLang="en-US" sz="1200"/>
          </a:p>
        </p:txBody>
      </p:sp>
      <p:sp>
        <p:nvSpPr>
          <p:cNvPr id="58371" name="Rectangle 2"/>
          <p:cNvSpPr>
            <a:spLocks noGrp="1" noRot="1" noChangeAspect="1" noChangeArrowheads="1" noTextEdit="1"/>
          </p:cNvSpPr>
          <p:nvPr>
            <p:ph type="sldImg"/>
          </p:nvPr>
        </p:nvSpPr>
        <p:spPr>
          <a:xfrm>
            <a:off x="381000" y="685800"/>
            <a:ext cx="6096000" cy="3429000"/>
          </a:xfrm>
          <a:ln w="12700" cap="flat">
            <a:solidFill>
              <a:schemeClr val="tx1"/>
            </a:solidFill>
          </a:ln>
        </p:spPr>
      </p:sp>
      <p:sp>
        <p:nvSpPr>
          <p:cNvPr id="58372" name="Rectangle 3"/>
          <p:cNvSpPr>
            <a:spLocks noGrp="1" noChangeArrowheads="1"/>
          </p:cNvSpPr>
          <p:nvPr>
            <p:ph type="body" idx="1"/>
          </p:nvPr>
        </p:nvSpPr>
        <p:spPr>
          <a:noFill/>
        </p:spPr>
        <p:txBody>
          <a:bodyPr lIns="92075" tIns="46038" rIns="92075" bIns="46038"/>
          <a:lstStyle/>
          <a:p>
            <a:endParaRPr lang="en-US" altLang="en-US" smtClean="0"/>
          </a:p>
        </p:txBody>
      </p:sp>
    </p:spTree>
    <p:extLst>
      <p:ext uri="{BB962C8B-B14F-4D97-AF65-F5344CB8AC3E}">
        <p14:creationId xmlns:p14="http://schemas.microsoft.com/office/powerpoint/2010/main" val="3785407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9EC65295-B526-4CF5-B37A-D4A7EADC5235}" type="slidenum">
              <a:rPr lang="en-US" altLang="en-US" sz="1200"/>
              <a:pPr/>
              <a:t>15</a:t>
            </a:fld>
            <a:endParaRPr lang="en-US" altLang="en-US" sz="1200"/>
          </a:p>
        </p:txBody>
      </p:sp>
      <p:sp>
        <p:nvSpPr>
          <p:cNvPr id="56323" name="Rectangle 2"/>
          <p:cNvSpPr>
            <a:spLocks noGrp="1" noRot="1" noChangeAspect="1" noChangeArrowheads="1" noTextEdit="1"/>
          </p:cNvSpPr>
          <p:nvPr>
            <p:ph type="sldImg"/>
          </p:nvPr>
        </p:nvSpPr>
        <p:spPr>
          <a:xfrm>
            <a:off x="381000" y="685800"/>
            <a:ext cx="6096000" cy="3429000"/>
          </a:xfrm>
          <a:ln w="12700" cap="flat">
            <a:solidFill>
              <a:schemeClr val="tx1"/>
            </a:solidFill>
          </a:ln>
        </p:spPr>
      </p:sp>
      <p:sp>
        <p:nvSpPr>
          <p:cNvPr id="56324" name="Rectangle 3"/>
          <p:cNvSpPr>
            <a:spLocks noGrp="1" noChangeArrowheads="1"/>
          </p:cNvSpPr>
          <p:nvPr>
            <p:ph type="body" idx="1"/>
          </p:nvPr>
        </p:nvSpPr>
        <p:spPr>
          <a:noFill/>
        </p:spPr>
        <p:txBody>
          <a:bodyPr lIns="92075" tIns="46038" rIns="92075" bIns="46038"/>
          <a:lstStyle/>
          <a:p>
            <a:endParaRPr lang="en-US" altLang="en-US" smtClean="0"/>
          </a:p>
        </p:txBody>
      </p:sp>
    </p:spTree>
    <p:extLst>
      <p:ext uri="{BB962C8B-B14F-4D97-AF65-F5344CB8AC3E}">
        <p14:creationId xmlns:p14="http://schemas.microsoft.com/office/powerpoint/2010/main" val="41529095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A179EC76-3491-4ED3-9529-48E4CC9E91BF}" type="slidenum">
              <a:rPr lang="en-US" altLang="en-US" sz="1200"/>
              <a:pPr/>
              <a:t>16</a:t>
            </a:fld>
            <a:endParaRPr lang="en-US" altLang="en-US" sz="1200"/>
          </a:p>
        </p:txBody>
      </p:sp>
      <p:sp>
        <p:nvSpPr>
          <p:cNvPr id="61443" name="Rectangle 2"/>
          <p:cNvSpPr>
            <a:spLocks noGrp="1" noRot="1" noChangeAspect="1" noChangeArrowheads="1" noTextEdit="1"/>
          </p:cNvSpPr>
          <p:nvPr>
            <p:ph type="sldImg"/>
          </p:nvPr>
        </p:nvSpPr>
        <p:spPr>
          <a:xfrm>
            <a:off x="381000" y="685800"/>
            <a:ext cx="6096000" cy="3429000"/>
          </a:xfrm>
          <a:ln w="12700" cap="flat">
            <a:solidFill>
              <a:schemeClr val="tx1"/>
            </a:solidFill>
          </a:ln>
        </p:spPr>
      </p:sp>
      <p:sp>
        <p:nvSpPr>
          <p:cNvPr id="61444" name="Rectangle 3"/>
          <p:cNvSpPr>
            <a:spLocks noGrp="1" noChangeArrowheads="1"/>
          </p:cNvSpPr>
          <p:nvPr>
            <p:ph type="body" idx="1"/>
          </p:nvPr>
        </p:nvSpPr>
        <p:spPr>
          <a:noFill/>
        </p:spPr>
        <p:txBody>
          <a:bodyPr lIns="92075" tIns="46038" rIns="92075" bIns="46038"/>
          <a:lstStyle/>
          <a:p>
            <a:endParaRPr lang="en-US" altLang="en-US" smtClean="0"/>
          </a:p>
        </p:txBody>
      </p:sp>
    </p:spTree>
    <p:extLst>
      <p:ext uri="{BB962C8B-B14F-4D97-AF65-F5344CB8AC3E}">
        <p14:creationId xmlns:p14="http://schemas.microsoft.com/office/powerpoint/2010/main" val="13322168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pPr>
              <a:defRPr/>
            </a:pPr>
            <a:endParaRPr lang="en-US" altLang="en-US"/>
          </a:p>
        </p:txBody>
      </p:sp>
      <p:sp>
        <p:nvSpPr>
          <p:cNvPr id="5" name="Footer Placeholder 4"/>
          <p:cNvSpPr>
            <a:spLocks noGrp="1"/>
          </p:cNvSpPr>
          <p:nvPr>
            <p:ph type="ftr" sz="quarter" idx="11"/>
          </p:nvPr>
        </p:nvSpPr>
        <p:spPr/>
        <p:txBody>
          <a:bodyPr/>
          <a:lstStyle/>
          <a:p>
            <a:pPr>
              <a:defRPr/>
            </a:pPr>
            <a:endParaRPr lang="en-US" altLang="en-US"/>
          </a:p>
        </p:txBody>
      </p:sp>
      <p:sp>
        <p:nvSpPr>
          <p:cNvPr id="6" name="Slide Number Placeholder 5"/>
          <p:cNvSpPr>
            <a:spLocks noGrp="1"/>
          </p:cNvSpPr>
          <p:nvPr>
            <p:ph type="sldNum" sz="quarter" idx="12"/>
          </p:nvPr>
        </p:nvSpPr>
        <p:spPr/>
        <p:txBody>
          <a:bodyPr/>
          <a:lstStyle/>
          <a:p>
            <a:fld id="{9CBFF9C0-4D4E-4672-9001-FA1978BF3B96}" type="slidenum">
              <a:rPr lang="en-US" altLang="en-US" smtClean="0"/>
              <a:pPr/>
              <a:t>‹#›</a:t>
            </a:fld>
            <a:endParaRPr lang="en-US" altLang="en-US"/>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598212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Date Placeholder 2"/>
          <p:cNvSpPr>
            <a:spLocks noGrp="1"/>
          </p:cNvSpPr>
          <p:nvPr>
            <p:ph type="dt" sz="half" idx="10"/>
          </p:nvPr>
        </p:nvSpPr>
        <p:spPr/>
        <p:txBody>
          <a:bodyPr/>
          <a:lstStyle/>
          <a:p>
            <a:pPr>
              <a:defRPr/>
            </a:pPr>
            <a:endParaRPr lang="en-US" altLang="en-US"/>
          </a:p>
        </p:txBody>
      </p:sp>
      <p:sp>
        <p:nvSpPr>
          <p:cNvPr id="4" name="Footer Placeholder 3"/>
          <p:cNvSpPr>
            <a:spLocks noGrp="1"/>
          </p:cNvSpPr>
          <p:nvPr>
            <p:ph type="ftr" sz="quarter" idx="11"/>
          </p:nvPr>
        </p:nvSpPr>
        <p:spPr/>
        <p:txBody>
          <a:bodyPr/>
          <a:lstStyle/>
          <a:p>
            <a:pPr>
              <a:defRPr/>
            </a:pPr>
            <a:endParaRPr lang="en-US" altLang="en-US"/>
          </a:p>
        </p:txBody>
      </p:sp>
      <p:sp>
        <p:nvSpPr>
          <p:cNvPr id="5" name="Slide Number Placeholder 4"/>
          <p:cNvSpPr>
            <a:spLocks noGrp="1"/>
          </p:cNvSpPr>
          <p:nvPr>
            <p:ph type="sldNum" sz="quarter" idx="12"/>
          </p:nvPr>
        </p:nvSpPr>
        <p:spPr/>
        <p:txBody>
          <a:bodyPr/>
          <a:lstStyle/>
          <a:p>
            <a:fld id="{66EB8068-18B0-47F7-9166-B68AECD1E11B}" type="slidenum">
              <a:rPr lang="en-US" altLang="en-US" smtClean="0"/>
              <a:pPr/>
              <a:t>‹#›</a:t>
            </a:fld>
            <a:endParaRPr lang="en-US" altLang="en-US"/>
          </a:p>
        </p:txBody>
      </p:sp>
    </p:spTree>
    <p:extLst>
      <p:ext uri="{BB962C8B-B14F-4D97-AF65-F5344CB8AC3E}">
        <p14:creationId xmlns:p14="http://schemas.microsoft.com/office/powerpoint/2010/main" val="11385303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endParaRPr lang="en-US" altLang="en-US"/>
          </a:p>
        </p:txBody>
      </p:sp>
      <p:sp>
        <p:nvSpPr>
          <p:cNvPr id="5" name="Footer Placeholder 4"/>
          <p:cNvSpPr>
            <a:spLocks noGrp="1"/>
          </p:cNvSpPr>
          <p:nvPr>
            <p:ph type="ftr" sz="quarter" idx="11"/>
          </p:nvPr>
        </p:nvSpPr>
        <p:spPr/>
        <p:txBody>
          <a:bodyPr/>
          <a:lstStyle/>
          <a:p>
            <a:pPr>
              <a:defRPr/>
            </a:pPr>
            <a:endParaRPr lang="en-US" altLang="en-US"/>
          </a:p>
        </p:txBody>
      </p:sp>
      <p:sp>
        <p:nvSpPr>
          <p:cNvPr id="6" name="Slide Number Placeholder 5"/>
          <p:cNvSpPr>
            <a:spLocks noGrp="1"/>
          </p:cNvSpPr>
          <p:nvPr>
            <p:ph type="sldNum" sz="quarter" idx="12"/>
          </p:nvPr>
        </p:nvSpPr>
        <p:spPr/>
        <p:txBody>
          <a:bodyPr/>
          <a:lstStyle/>
          <a:p>
            <a:fld id="{66EB8068-18B0-47F7-9166-B68AECD1E11B}" type="slidenum">
              <a:rPr lang="en-US" altLang="en-US" smtClean="0"/>
              <a:pPr/>
              <a:t>‹#›</a:t>
            </a:fld>
            <a:endParaRPr lang="en-US" altLang="en-US"/>
          </a:p>
        </p:txBody>
      </p:sp>
    </p:spTree>
    <p:extLst>
      <p:ext uri="{BB962C8B-B14F-4D97-AF65-F5344CB8AC3E}">
        <p14:creationId xmlns:p14="http://schemas.microsoft.com/office/powerpoint/2010/main" val="226516033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endParaRPr lang="en-US" altLang="en-US"/>
          </a:p>
        </p:txBody>
      </p:sp>
      <p:sp>
        <p:nvSpPr>
          <p:cNvPr id="5" name="Footer Placeholder 4"/>
          <p:cNvSpPr>
            <a:spLocks noGrp="1"/>
          </p:cNvSpPr>
          <p:nvPr>
            <p:ph type="ftr" sz="quarter" idx="11"/>
          </p:nvPr>
        </p:nvSpPr>
        <p:spPr/>
        <p:txBody>
          <a:bodyPr/>
          <a:lstStyle/>
          <a:p>
            <a:pPr>
              <a:defRPr/>
            </a:pPr>
            <a:endParaRPr lang="en-US" altLang="en-US"/>
          </a:p>
        </p:txBody>
      </p:sp>
      <p:sp>
        <p:nvSpPr>
          <p:cNvPr id="6" name="Slide Number Placeholder 5"/>
          <p:cNvSpPr>
            <a:spLocks noGrp="1"/>
          </p:cNvSpPr>
          <p:nvPr>
            <p:ph type="sldNum" sz="quarter" idx="12"/>
          </p:nvPr>
        </p:nvSpPr>
        <p:spPr/>
        <p:txBody>
          <a:bodyPr/>
          <a:lstStyle/>
          <a:p>
            <a:fld id="{66EB8068-18B0-47F7-9166-B68AECD1E11B}" type="slidenum">
              <a:rPr lang="en-US" altLang="en-US" smtClean="0"/>
              <a:pPr/>
              <a:t>‹#›</a:t>
            </a:fld>
            <a:endParaRPr lang="en-US" altLang="en-US"/>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22805528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endParaRPr lang="en-US" altLang="en-US"/>
          </a:p>
        </p:txBody>
      </p:sp>
      <p:sp>
        <p:nvSpPr>
          <p:cNvPr id="5" name="Footer Placeholder 4"/>
          <p:cNvSpPr>
            <a:spLocks noGrp="1"/>
          </p:cNvSpPr>
          <p:nvPr>
            <p:ph type="ftr" sz="quarter" idx="11"/>
          </p:nvPr>
        </p:nvSpPr>
        <p:spPr/>
        <p:txBody>
          <a:bodyPr/>
          <a:lstStyle/>
          <a:p>
            <a:pPr>
              <a:defRPr/>
            </a:pPr>
            <a:endParaRPr lang="en-US" altLang="en-US"/>
          </a:p>
        </p:txBody>
      </p:sp>
      <p:sp>
        <p:nvSpPr>
          <p:cNvPr id="6" name="Slide Number Placeholder 5"/>
          <p:cNvSpPr>
            <a:spLocks noGrp="1"/>
          </p:cNvSpPr>
          <p:nvPr>
            <p:ph type="sldNum" sz="quarter" idx="12"/>
          </p:nvPr>
        </p:nvSpPr>
        <p:spPr/>
        <p:txBody>
          <a:bodyPr/>
          <a:lstStyle/>
          <a:p>
            <a:fld id="{66EB8068-18B0-47F7-9166-B68AECD1E11B}" type="slidenum">
              <a:rPr lang="en-US" altLang="en-US" smtClean="0"/>
              <a:pPr/>
              <a:t>‹#›</a:t>
            </a:fld>
            <a:endParaRPr lang="en-US" altLang="en-US"/>
          </a:p>
        </p:txBody>
      </p:sp>
    </p:spTree>
    <p:extLst>
      <p:ext uri="{BB962C8B-B14F-4D97-AF65-F5344CB8AC3E}">
        <p14:creationId xmlns:p14="http://schemas.microsoft.com/office/powerpoint/2010/main" val="260951754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endParaRPr lang="en-US" altLang="en-US"/>
          </a:p>
        </p:txBody>
      </p:sp>
      <p:sp>
        <p:nvSpPr>
          <p:cNvPr id="5" name="Footer Placeholder 4"/>
          <p:cNvSpPr>
            <a:spLocks noGrp="1"/>
          </p:cNvSpPr>
          <p:nvPr>
            <p:ph type="ftr" sz="quarter" idx="11"/>
          </p:nvPr>
        </p:nvSpPr>
        <p:spPr/>
        <p:txBody>
          <a:bodyPr/>
          <a:lstStyle/>
          <a:p>
            <a:pPr>
              <a:defRPr/>
            </a:pPr>
            <a:endParaRPr lang="en-US" altLang="en-US"/>
          </a:p>
        </p:txBody>
      </p:sp>
      <p:sp>
        <p:nvSpPr>
          <p:cNvPr id="6" name="Slide Number Placeholder 5"/>
          <p:cNvSpPr>
            <a:spLocks noGrp="1"/>
          </p:cNvSpPr>
          <p:nvPr>
            <p:ph type="sldNum" sz="quarter" idx="12"/>
          </p:nvPr>
        </p:nvSpPr>
        <p:spPr/>
        <p:txBody>
          <a:bodyPr/>
          <a:lstStyle/>
          <a:p>
            <a:fld id="{66EB8068-18B0-47F7-9166-B68AECD1E11B}" type="slidenum">
              <a:rPr lang="en-US" altLang="en-US" smtClean="0"/>
              <a:pPr/>
              <a:t>‹#›</a:t>
            </a:fld>
            <a:endParaRPr lang="en-US" altLang="en-US"/>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400927585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endParaRPr lang="en-US" altLang="en-US"/>
          </a:p>
        </p:txBody>
      </p:sp>
      <p:sp>
        <p:nvSpPr>
          <p:cNvPr id="5" name="Footer Placeholder 4"/>
          <p:cNvSpPr>
            <a:spLocks noGrp="1"/>
          </p:cNvSpPr>
          <p:nvPr>
            <p:ph type="ftr" sz="quarter" idx="11"/>
          </p:nvPr>
        </p:nvSpPr>
        <p:spPr/>
        <p:txBody>
          <a:bodyPr/>
          <a:lstStyle/>
          <a:p>
            <a:pPr>
              <a:defRPr/>
            </a:pPr>
            <a:endParaRPr lang="en-US" altLang="en-US"/>
          </a:p>
        </p:txBody>
      </p:sp>
      <p:sp>
        <p:nvSpPr>
          <p:cNvPr id="6" name="Slide Number Placeholder 5"/>
          <p:cNvSpPr>
            <a:spLocks noGrp="1"/>
          </p:cNvSpPr>
          <p:nvPr>
            <p:ph type="sldNum" sz="quarter" idx="12"/>
          </p:nvPr>
        </p:nvSpPr>
        <p:spPr/>
        <p:txBody>
          <a:bodyPr/>
          <a:lstStyle/>
          <a:p>
            <a:fld id="{66EB8068-18B0-47F7-9166-B68AECD1E11B}" type="slidenum">
              <a:rPr lang="en-US" altLang="en-US" smtClean="0"/>
              <a:pPr/>
              <a:t>‹#›</a:t>
            </a:fld>
            <a:endParaRPr lang="en-US" altLang="en-US"/>
          </a:p>
        </p:txBody>
      </p:sp>
    </p:spTree>
    <p:extLst>
      <p:ext uri="{BB962C8B-B14F-4D97-AF65-F5344CB8AC3E}">
        <p14:creationId xmlns:p14="http://schemas.microsoft.com/office/powerpoint/2010/main" val="401618989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endParaRPr lang="en-US" altLang="en-US"/>
          </a:p>
        </p:txBody>
      </p:sp>
      <p:sp>
        <p:nvSpPr>
          <p:cNvPr id="5" name="Footer Placeholder 4"/>
          <p:cNvSpPr>
            <a:spLocks noGrp="1"/>
          </p:cNvSpPr>
          <p:nvPr>
            <p:ph type="ftr" sz="quarter" idx="11"/>
          </p:nvPr>
        </p:nvSpPr>
        <p:spPr/>
        <p:txBody>
          <a:bodyPr/>
          <a:lstStyle/>
          <a:p>
            <a:pPr>
              <a:defRPr/>
            </a:pPr>
            <a:endParaRPr lang="en-US" altLang="en-US"/>
          </a:p>
        </p:txBody>
      </p:sp>
      <p:sp>
        <p:nvSpPr>
          <p:cNvPr id="6" name="Slide Number Placeholder 5"/>
          <p:cNvSpPr>
            <a:spLocks noGrp="1"/>
          </p:cNvSpPr>
          <p:nvPr>
            <p:ph type="sldNum" sz="quarter" idx="12"/>
          </p:nvPr>
        </p:nvSpPr>
        <p:spPr/>
        <p:txBody>
          <a:bodyPr/>
          <a:lstStyle/>
          <a:p>
            <a:fld id="{AA090D03-78D7-4C23-81FB-12017799EE65}" type="slidenum">
              <a:rPr lang="en-US" altLang="en-US" smtClean="0"/>
              <a:pPr/>
              <a:t>‹#›</a:t>
            </a:fld>
            <a:endParaRPr lang="en-US" altLang="en-US"/>
          </a:p>
        </p:txBody>
      </p:sp>
    </p:spTree>
    <p:extLst>
      <p:ext uri="{BB962C8B-B14F-4D97-AF65-F5344CB8AC3E}">
        <p14:creationId xmlns:p14="http://schemas.microsoft.com/office/powerpoint/2010/main" val="266884519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endParaRPr lang="en-US" altLang="en-US"/>
          </a:p>
        </p:txBody>
      </p:sp>
      <p:sp>
        <p:nvSpPr>
          <p:cNvPr id="5" name="Footer Placeholder 4"/>
          <p:cNvSpPr>
            <a:spLocks noGrp="1"/>
          </p:cNvSpPr>
          <p:nvPr>
            <p:ph type="ftr" sz="quarter" idx="11"/>
          </p:nvPr>
        </p:nvSpPr>
        <p:spPr/>
        <p:txBody>
          <a:bodyPr/>
          <a:lstStyle/>
          <a:p>
            <a:pPr>
              <a:defRPr/>
            </a:pPr>
            <a:endParaRPr lang="en-US" altLang="en-US"/>
          </a:p>
        </p:txBody>
      </p:sp>
      <p:sp>
        <p:nvSpPr>
          <p:cNvPr id="6" name="Slide Number Placeholder 5"/>
          <p:cNvSpPr>
            <a:spLocks noGrp="1"/>
          </p:cNvSpPr>
          <p:nvPr>
            <p:ph type="sldNum" sz="quarter" idx="12"/>
          </p:nvPr>
        </p:nvSpPr>
        <p:spPr/>
        <p:txBody>
          <a:bodyPr/>
          <a:lstStyle/>
          <a:p>
            <a:fld id="{5C365ABF-9112-4B7A-99A9-A256E571E746}" type="slidenum">
              <a:rPr lang="en-US" altLang="en-US" smtClean="0"/>
              <a:pPr/>
              <a:t>‹#›</a:t>
            </a:fld>
            <a:endParaRPr lang="en-US" altLang="en-US"/>
          </a:p>
        </p:txBody>
      </p:sp>
    </p:spTree>
    <p:extLst>
      <p:ext uri="{BB962C8B-B14F-4D97-AF65-F5344CB8AC3E}">
        <p14:creationId xmlns:p14="http://schemas.microsoft.com/office/powerpoint/2010/main" val="31893350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endParaRPr lang="en-US" altLang="en-US"/>
          </a:p>
        </p:txBody>
      </p:sp>
      <p:sp>
        <p:nvSpPr>
          <p:cNvPr id="5" name="Footer Placeholder 4"/>
          <p:cNvSpPr>
            <a:spLocks noGrp="1"/>
          </p:cNvSpPr>
          <p:nvPr>
            <p:ph type="ftr" sz="quarter" idx="11"/>
          </p:nvPr>
        </p:nvSpPr>
        <p:spPr/>
        <p:txBody>
          <a:bodyPr/>
          <a:lstStyle/>
          <a:p>
            <a:pPr>
              <a:defRPr/>
            </a:pPr>
            <a:endParaRPr lang="en-US" altLang="en-US"/>
          </a:p>
        </p:txBody>
      </p:sp>
      <p:sp>
        <p:nvSpPr>
          <p:cNvPr id="6" name="Slide Number Placeholder 5"/>
          <p:cNvSpPr>
            <a:spLocks noGrp="1"/>
          </p:cNvSpPr>
          <p:nvPr>
            <p:ph type="sldNum" sz="quarter" idx="12"/>
          </p:nvPr>
        </p:nvSpPr>
        <p:spPr/>
        <p:txBody>
          <a:bodyPr/>
          <a:lstStyle/>
          <a:p>
            <a:fld id="{280AA1A0-AAF0-4E18-AB48-D277A3AC7A46}" type="slidenum">
              <a:rPr lang="en-US" altLang="en-US" smtClean="0"/>
              <a:pPr/>
              <a:t>‹#›</a:t>
            </a:fld>
            <a:endParaRPr lang="en-US" altLang="en-US"/>
          </a:p>
        </p:txBody>
      </p:sp>
    </p:spTree>
    <p:extLst>
      <p:ext uri="{BB962C8B-B14F-4D97-AF65-F5344CB8AC3E}">
        <p14:creationId xmlns:p14="http://schemas.microsoft.com/office/powerpoint/2010/main" val="40457162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endParaRPr lang="en-US" altLang="en-US"/>
          </a:p>
        </p:txBody>
      </p:sp>
      <p:sp>
        <p:nvSpPr>
          <p:cNvPr id="5" name="Footer Placeholder 4"/>
          <p:cNvSpPr>
            <a:spLocks noGrp="1"/>
          </p:cNvSpPr>
          <p:nvPr>
            <p:ph type="ftr" sz="quarter" idx="11"/>
          </p:nvPr>
        </p:nvSpPr>
        <p:spPr/>
        <p:txBody>
          <a:bodyPr/>
          <a:lstStyle/>
          <a:p>
            <a:pPr>
              <a:defRPr/>
            </a:pPr>
            <a:endParaRPr lang="en-US" altLang="en-US"/>
          </a:p>
        </p:txBody>
      </p:sp>
      <p:sp>
        <p:nvSpPr>
          <p:cNvPr id="6" name="Slide Number Placeholder 5"/>
          <p:cNvSpPr>
            <a:spLocks noGrp="1"/>
          </p:cNvSpPr>
          <p:nvPr>
            <p:ph type="sldNum" sz="quarter" idx="12"/>
          </p:nvPr>
        </p:nvSpPr>
        <p:spPr/>
        <p:txBody>
          <a:bodyPr/>
          <a:lstStyle/>
          <a:p>
            <a:fld id="{9CA6F06A-829A-482E-ACB9-C280E99F0893}" type="slidenum">
              <a:rPr lang="en-US" altLang="en-US" smtClean="0"/>
              <a:pPr/>
              <a:t>‹#›</a:t>
            </a:fld>
            <a:endParaRPr lang="en-US" altLang="en-US"/>
          </a:p>
        </p:txBody>
      </p:sp>
    </p:spTree>
    <p:extLst>
      <p:ext uri="{BB962C8B-B14F-4D97-AF65-F5344CB8AC3E}">
        <p14:creationId xmlns:p14="http://schemas.microsoft.com/office/powerpoint/2010/main" val="12479924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pPr>
              <a:defRPr/>
            </a:pPr>
            <a:endParaRPr lang="en-US" altLang="en-US"/>
          </a:p>
        </p:txBody>
      </p:sp>
      <p:sp>
        <p:nvSpPr>
          <p:cNvPr id="6" name="Footer Placeholder 5"/>
          <p:cNvSpPr>
            <a:spLocks noGrp="1"/>
          </p:cNvSpPr>
          <p:nvPr>
            <p:ph type="ftr" sz="quarter" idx="11"/>
          </p:nvPr>
        </p:nvSpPr>
        <p:spPr/>
        <p:txBody>
          <a:bodyPr/>
          <a:lstStyle/>
          <a:p>
            <a:pPr>
              <a:defRPr/>
            </a:pPr>
            <a:endParaRPr lang="en-US" altLang="en-US"/>
          </a:p>
        </p:txBody>
      </p:sp>
      <p:sp>
        <p:nvSpPr>
          <p:cNvPr id="7" name="Slide Number Placeholder 6"/>
          <p:cNvSpPr>
            <a:spLocks noGrp="1"/>
          </p:cNvSpPr>
          <p:nvPr>
            <p:ph type="sldNum" sz="quarter" idx="12"/>
          </p:nvPr>
        </p:nvSpPr>
        <p:spPr/>
        <p:txBody>
          <a:bodyPr/>
          <a:lstStyle/>
          <a:p>
            <a:fld id="{5FDF8C88-7094-4244-A69E-1EFB282C327A}" type="slidenum">
              <a:rPr lang="en-US" altLang="en-US" smtClean="0"/>
              <a:pPr/>
              <a:t>‹#›</a:t>
            </a:fld>
            <a:endParaRPr lang="en-US" altLang="en-US"/>
          </a:p>
        </p:txBody>
      </p:sp>
    </p:spTree>
    <p:extLst>
      <p:ext uri="{BB962C8B-B14F-4D97-AF65-F5344CB8AC3E}">
        <p14:creationId xmlns:p14="http://schemas.microsoft.com/office/powerpoint/2010/main" val="42691557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pPr>
              <a:defRPr/>
            </a:pPr>
            <a:endParaRPr lang="en-US" altLang="en-US"/>
          </a:p>
        </p:txBody>
      </p:sp>
      <p:sp>
        <p:nvSpPr>
          <p:cNvPr id="8" name="Footer Placeholder 7"/>
          <p:cNvSpPr>
            <a:spLocks noGrp="1"/>
          </p:cNvSpPr>
          <p:nvPr>
            <p:ph type="ftr" sz="quarter" idx="11"/>
          </p:nvPr>
        </p:nvSpPr>
        <p:spPr/>
        <p:txBody>
          <a:bodyPr/>
          <a:lstStyle/>
          <a:p>
            <a:pPr>
              <a:defRPr/>
            </a:pPr>
            <a:endParaRPr lang="en-US" altLang="en-US"/>
          </a:p>
        </p:txBody>
      </p:sp>
      <p:sp>
        <p:nvSpPr>
          <p:cNvPr id="9" name="Slide Number Placeholder 8"/>
          <p:cNvSpPr>
            <a:spLocks noGrp="1"/>
          </p:cNvSpPr>
          <p:nvPr>
            <p:ph type="sldNum" sz="quarter" idx="12"/>
          </p:nvPr>
        </p:nvSpPr>
        <p:spPr/>
        <p:txBody>
          <a:bodyPr/>
          <a:lstStyle/>
          <a:p>
            <a:fld id="{5F3943B8-DF6E-4F45-ABCF-8E10DD81703E}" type="slidenum">
              <a:rPr lang="en-US" altLang="en-US" smtClean="0"/>
              <a:pPr/>
              <a:t>‹#›</a:t>
            </a:fld>
            <a:endParaRPr lang="en-US" altLang="en-US"/>
          </a:p>
        </p:txBody>
      </p:sp>
    </p:spTree>
    <p:extLst>
      <p:ext uri="{BB962C8B-B14F-4D97-AF65-F5344CB8AC3E}">
        <p14:creationId xmlns:p14="http://schemas.microsoft.com/office/powerpoint/2010/main" val="286281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pPr>
              <a:defRPr/>
            </a:pPr>
            <a:endParaRPr lang="en-US" altLang="en-US"/>
          </a:p>
        </p:txBody>
      </p:sp>
      <p:sp>
        <p:nvSpPr>
          <p:cNvPr id="4" name="Footer Placeholder 3"/>
          <p:cNvSpPr>
            <a:spLocks noGrp="1"/>
          </p:cNvSpPr>
          <p:nvPr>
            <p:ph type="ftr" sz="quarter" idx="11"/>
          </p:nvPr>
        </p:nvSpPr>
        <p:spPr/>
        <p:txBody>
          <a:bodyPr/>
          <a:lstStyle/>
          <a:p>
            <a:pPr>
              <a:defRPr/>
            </a:pPr>
            <a:endParaRPr lang="en-US" altLang="en-US"/>
          </a:p>
        </p:txBody>
      </p:sp>
      <p:sp>
        <p:nvSpPr>
          <p:cNvPr id="5" name="Slide Number Placeholder 4"/>
          <p:cNvSpPr>
            <a:spLocks noGrp="1"/>
          </p:cNvSpPr>
          <p:nvPr>
            <p:ph type="sldNum" sz="quarter" idx="12"/>
          </p:nvPr>
        </p:nvSpPr>
        <p:spPr/>
        <p:txBody>
          <a:bodyPr/>
          <a:lstStyle/>
          <a:p>
            <a:fld id="{354F3947-4302-4018-8430-04A0CF6A27D3}" type="slidenum">
              <a:rPr lang="en-US" altLang="en-US" smtClean="0"/>
              <a:pPr/>
              <a:t>‹#›</a:t>
            </a:fld>
            <a:endParaRPr lang="en-US" altLang="en-US"/>
          </a:p>
        </p:txBody>
      </p:sp>
    </p:spTree>
    <p:extLst>
      <p:ext uri="{BB962C8B-B14F-4D97-AF65-F5344CB8AC3E}">
        <p14:creationId xmlns:p14="http://schemas.microsoft.com/office/powerpoint/2010/main" val="11912497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ltLang="en-US"/>
          </a:p>
        </p:txBody>
      </p:sp>
      <p:sp>
        <p:nvSpPr>
          <p:cNvPr id="3" name="Footer Placeholder 2"/>
          <p:cNvSpPr>
            <a:spLocks noGrp="1"/>
          </p:cNvSpPr>
          <p:nvPr>
            <p:ph type="ftr" sz="quarter" idx="11"/>
          </p:nvPr>
        </p:nvSpPr>
        <p:spPr/>
        <p:txBody>
          <a:bodyPr/>
          <a:lstStyle/>
          <a:p>
            <a:pPr>
              <a:defRPr/>
            </a:pPr>
            <a:endParaRPr lang="en-US" altLang="en-US"/>
          </a:p>
        </p:txBody>
      </p:sp>
      <p:sp>
        <p:nvSpPr>
          <p:cNvPr id="4" name="Slide Number Placeholder 3"/>
          <p:cNvSpPr>
            <a:spLocks noGrp="1"/>
          </p:cNvSpPr>
          <p:nvPr>
            <p:ph type="sldNum" sz="quarter" idx="12"/>
          </p:nvPr>
        </p:nvSpPr>
        <p:spPr/>
        <p:txBody>
          <a:bodyPr/>
          <a:lstStyle/>
          <a:p>
            <a:fld id="{E8310DA3-6990-4479-A92C-80458FAD08FA}" type="slidenum">
              <a:rPr lang="en-US" altLang="en-US" smtClean="0"/>
              <a:pPr/>
              <a:t>‹#›</a:t>
            </a:fld>
            <a:endParaRPr lang="en-US" altLang="en-US"/>
          </a:p>
        </p:txBody>
      </p:sp>
    </p:spTree>
    <p:extLst>
      <p:ext uri="{BB962C8B-B14F-4D97-AF65-F5344CB8AC3E}">
        <p14:creationId xmlns:p14="http://schemas.microsoft.com/office/powerpoint/2010/main" val="22299444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en-US" altLang="en-US"/>
          </a:p>
        </p:txBody>
      </p:sp>
      <p:sp>
        <p:nvSpPr>
          <p:cNvPr id="6" name="Footer Placeholder 5"/>
          <p:cNvSpPr>
            <a:spLocks noGrp="1"/>
          </p:cNvSpPr>
          <p:nvPr>
            <p:ph type="ftr" sz="quarter" idx="11"/>
          </p:nvPr>
        </p:nvSpPr>
        <p:spPr/>
        <p:txBody>
          <a:bodyPr/>
          <a:lstStyle/>
          <a:p>
            <a:pPr>
              <a:defRPr/>
            </a:pPr>
            <a:endParaRPr lang="en-US" altLang="en-US"/>
          </a:p>
        </p:txBody>
      </p:sp>
      <p:sp>
        <p:nvSpPr>
          <p:cNvPr id="7" name="Slide Number Placeholder 6"/>
          <p:cNvSpPr>
            <a:spLocks noGrp="1"/>
          </p:cNvSpPr>
          <p:nvPr>
            <p:ph type="sldNum" sz="quarter" idx="12"/>
          </p:nvPr>
        </p:nvSpPr>
        <p:spPr/>
        <p:txBody>
          <a:bodyPr/>
          <a:lstStyle/>
          <a:p>
            <a:fld id="{BFFD60A0-C549-47DD-AC63-86BF813C29F9}" type="slidenum">
              <a:rPr lang="en-US" altLang="en-US" smtClean="0"/>
              <a:pPr/>
              <a:t>‹#›</a:t>
            </a:fld>
            <a:endParaRPr lang="en-US" altLang="en-US"/>
          </a:p>
        </p:txBody>
      </p:sp>
    </p:spTree>
    <p:extLst>
      <p:ext uri="{BB962C8B-B14F-4D97-AF65-F5344CB8AC3E}">
        <p14:creationId xmlns:p14="http://schemas.microsoft.com/office/powerpoint/2010/main" val="22140511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en-US" altLang="en-US"/>
          </a:p>
        </p:txBody>
      </p:sp>
      <p:sp>
        <p:nvSpPr>
          <p:cNvPr id="6" name="Footer Placeholder 5"/>
          <p:cNvSpPr>
            <a:spLocks noGrp="1"/>
          </p:cNvSpPr>
          <p:nvPr>
            <p:ph type="ftr" sz="quarter" idx="11"/>
          </p:nvPr>
        </p:nvSpPr>
        <p:spPr/>
        <p:txBody>
          <a:bodyPr/>
          <a:lstStyle/>
          <a:p>
            <a:pPr>
              <a:defRPr/>
            </a:pPr>
            <a:endParaRPr lang="en-US" altLang="en-US"/>
          </a:p>
        </p:txBody>
      </p:sp>
      <p:sp>
        <p:nvSpPr>
          <p:cNvPr id="7" name="Slide Number Placeholder 6"/>
          <p:cNvSpPr>
            <a:spLocks noGrp="1"/>
          </p:cNvSpPr>
          <p:nvPr>
            <p:ph type="sldNum" sz="quarter" idx="12"/>
          </p:nvPr>
        </p:nvSpPr>
        <p:spPr/>
        <p:txBody>
          <a:bodyPr/>
          <a:lstStyle/>
          <a:p>
            <a:fld id="{49B006FE-B4C6-49AD-AE2C-01C274A6E6DB}" type="slidenum">
              <a:rPr lang="en-US" altLang="en-US" smtClean="0"/>
              <a:pPr/>
              <a:t>‹#›</a:t>
            </a:fld>
            <a:endParaRPr lang="en-US" altLang="en-US"/>
          </a:p>
        </p:txBody>
      </p:sp>
    </p:spTree>
    <p:extLst>
      <p:ext uri="{BB962C8B-B14F-4D97-AF65-F5344CB8AC3E}">
        <p14:creationId xmlns:p14="http://schemas.microsoft.com/office/powerpoint/2010/main" val="1662524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pPr>
              <a:defRPr/>
            </a:pPr>
            <a:endParaRPr lang="en-US" altLang="en-US"/>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pPr>
              <a:defRPr/>
            </a:pPr>
            <a:endParaRPr lang="en-US" altLang="en-US"/>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66EB8068-18B0-47F7-9166-B68AECD1E11B}" type="slidenum">
              <a:rPr lang="en-US" altLang="en-US" smtClean="0"/>
              <a:pPr/>
              <a:t>‹#›</a:t>
            </a:fld>
            <a:endParaRPr lang="en-US" altLang="en-US"/>
          </a:p>
        </p:txBody>
      </p:sp>
    </p:spTree>
    <p:extLst>
      <p:ext uri="{BB962C8B-B14F-4D97-AF65-F5344CB8AC3E}">
        <p14:creationId xmlns:p14="http://schemas.microsoft.com/office/powerpoint/2010/main" val="373646060"/>
      </p:ext>
    </p:extLst>
  </p:cSld>
  <p:clrMap bg1="dk1" tx1="lt1" bg2="dk2" tx2="lt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 id="2147483780" r:id="rId12"/>
    <p:sldLayoutId id="2147483781" r:id="rId13"/>
    <p:sldLayoutId id="2147483782" r:id="rId14"/>
    <p:sldLayoutId id="2147483783" r:id="rId15"/>
    <p:sldLayoutId id="2147483784" r:id="rId16"/>
    <p:sldLayoutId id="2147483785"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1487488" y="4725144"/>
            <a:ext cx="7772400" cy="1143000"/>
          </a:xfrm>
        </p:spPr>
        <p:txBody>
          <a:bodyPr vert="horz" lIns="92075" tIns="46038" rIns="92075" bIns="46038" rtlCol="0" anchor="b">
            <a:normAutofit fontScale="90000"/>
          </a:bodyPr>
          <a:lstStyle/>
          <a:p>
            <a:pPr>
              <a:defRPr/>
            </a:pPr>
            <a:r>
              <a:rPr lang="en-US" altLang="en-US" dirty="0" smtClean="0"/>
              <a:t/>
            </a:r>
            <a:br>
              <a:rPr lang="en-US" altLang="en-US" dirty="0" smtClean="0"/>
            </a:br>
            <a:r>
              <a:rPr lang="en-US" altLang="en-US" dirty="0"/>
              <a:t/>
            </a:r>
            <a:br>
              <a:rPr lang="en-US" altLang="en-US" dirty="0"/>
            </a:br>
            <a:r>
              <a:rPr lang="en-US" altLang="en-US" dirty="0" smtClean="0"/>
              <a:t/>
            </a:r>
            <a:br>
              <a:rPr lang="en-US" altLang="en-US" dirty="0" smtClean="0"/>
            </a:br>
            <a:r>
              <a:rPr lang="en-US" altLang="en-US" dirty="0"/>
              <a:t/>
            </a:r>
            <a:br>
              <a:rPr lang="en-US" altLang="en-US" dirty="0"/>
            </a:br>
            <a:r>
              <a:rPr lang="en-US" altLang="en-US" dirty="0" smtClean="0"/>
              <a:t/>
            </a:r>
            <a:br>
              <a:rPr lang="en-US" altLang="en-US" dirty="0" smtClean="0"/>
            </a:br>
            <a:r>
              <a:rPr lang="en-US" altLang="en-US" sz="6000" dirty="0" smtClean="0"/>
              <a:t>MR2300</a:t>
            </a:r>
            <a:r>
              <a:rPr lang="en-US" altLang="en-US" sz="6000" dirty="0"/>
              <a:t/>
            </a:r>
            <a:br>
              <a:rPr lang="en-US" altLang="en-US" sz="6000" dirty="0"/>
            </a:br>
            <a:r>
              <a:rPr lang="en-US" altLang="en-US" sz="6000" dirty="0"/>
              <a:t>Marketing Research</a:t>
            </a:r>
            <a:br>
              <a:rPr lang="en-US" altLang="en-US" sz="6000" dirty="0"/>
            </a:br>
            <a:r>
              <a:rPr lang="en-US" altLang="en-US" sz="2200" dirty="0"/>
              <a:t>with Paul Tilley</a:t>
            </a:r>
            <a:br>
              <a:rPr lang="en-US" altLang="en-US" sz="2200" dirty="0"/>
            </a:br>
            <a:r>
              <a:rPr lang="en-US" altLang="en-US" sz="1100" dirty="0"/>
              <a:t/>
            </a:r>
            <a:br>
              <a:rPr lang="en-US" altLang="en-US" sz="1100" dirty="0"/>
            </a:br>
            <a:r>
              <a:rPr lang="en-US" altLang="en-US" sz="3200" dirty="0"/>
              <a:t/>
            </a:r>
            <a:br>
              <a:rPr lang="en-US" altLang="en-US" sz="3200" dirty="0"/>
            </a:br>
            <a:r>
              <a:rPr lang="en-US" altLang="en-US" sz="2700" dirty="0"/>
              <a:t>Unit 7: Primary Data Collection using Experimental Research</a:t>
            </a:r>
            <a:br>
              <a:rPr lang="en-US" altLang="en-US" sz="2700" dirty="0"/>
            </a:br>
            <a:r>
              <a:rPr lang="en-US" altLang="en-US" sz="5300" dirty="0"/>
              <a:t/>
            </a:r>
            <a:br>
              <a:rPr lang="en-US" altLang="en-US" sz="5300" dirty="0"/>
            </a:br>
            <a:r>
              <a:rPr lang="en-US" altLang="en-US" dirty="0"/>
              <a:t/>
            </a:r>
            <a:br>
              <a:rPr lang="en-US" altLang="en-US" dirty="0"/>
            </a:br>
            <a:endParaRPr lang="en-US" altLang="en-US" sz="2800" dirty="0"/>
          </a:p>
        </p:txBody>
      </p:sp>
    </p:spTree>
  </p:cSld>
  <p:clrMapOvr>
    <a:masterClrMapping/>
  </p:clrMapOvr>
  <p:transition>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ChangeArrowheads="1"/>
          </p:cNvSpPr>
          <p:nvPr>
            <p:ph type="title"/>
          </p:nvPr>
        </p:nvSpPr>
        <p:spPr>
          <a:xfrm>
            <a:off x="551384" y="548680"/>
            <a:ext cx="7344469" cy="503237"/>
          </a:xfrm>
        </p:spPr>
        <p:txBody>
          <a:bodyPr>
            <a:normAutofit fontScale="90000"/>
          </a:bodyPr>
          <a:lstStyle/>
          <a:p>
            <a:pPr>
              <a:defRPr/>
            </a:pPr>
            <a:r>
              <a:rPr lang="en-US" altLang="en-US" dirty="0" smtClean="0"/>
              <a:t>Issue 3 - </a:t>
            </a:r>
            <a:r>
              <a:rPr lang="en-CA" altLang="en-US" dirty="0" smtClean="0"/>
              <a:t>Assignment </a:t>
            </a:r>
            <a:r>
              <a:rPr lang="en-CA" altLang="en-US" dirty="0"/>
              <a:t>of </a:t>
            </a:r>
            <a:r>
              <a:rPr lang="en-CA" altLang="en-US" dirty="0" smtClean="0"/>
              <a:t>Subjects</a:t>
            </a:r>
            <a:endParaRPr lang="en-US" altLang="en-US" dirty="0"/>
          </a:p>
        </p:txBody>
      </p:sp>
      <p:sp>
        <p:nvSpPr>
          <p:cNvPr id="17410" name="Rectangle 3"/>
          <p:cNvSpPr>
            <a:spLocks noGrp="1" noChangeArrowheads="1"/>
          </p:cNvSpPr>
          <p:nvPr>
            <p:ph idx="1"/>
          </p:nvPr>
        </p:nvSpPr>
        <p:spPr>
          <a:xfrm>
            <a:off x="551384" y="-169418"/>
            <a:ext cx="8270826" cy="3886200"/>
          </a:xfrm>
        </p:spPr>
        <p:txBody>
          <a:bodyPr/>
          <a:lstStyle/>
          <a:p>
            <a:pPr marL="0" indent="0">
              <a:buNone/>
            </a:pPr>
            <a:r>
              <a:rPr lang="en-US" altLang="en-US" sz="2400" dirty="0" smtClean="0"/>
              <a:t>Subjects are the test units whose responses to the experimental treatment will be measured.</a:t>
            </a:r>
          </a:p>
          <a:p>
            <a:endParaRPr lang="en-US" altLang="en-US" dirty="0" smtClean="0"/>
          </a:p>
        </p:txBody>
      </p:sp>
      <p:sp>
        <p:nvSpPr>
          <p:cNvPr id="17412" name="Rectangle 1"/>
          <p:cNvSpPr>
            <a:spLocks noChangeArrowheads="1"/>
          </p:cNvSpPr>
          <p:nvPr/>
        </p:nvSpPr>
        <p:spPr bwMode="auto">
          <a:xfrm>
            <a:off x="551384" y="2060848"/>
            <a:ext cx="11305256"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marL="342900" indent="-342900">
              <a:buFont typeface="Arial" panose="020B0604020202020204" pitchFamily="34" charset="0"/>
              <a:buChar char="•"/>
            </a:pPr>
            <a:r>
              <a:rPr lang="en-CA" altLang="en-US" dirty="0" smtClean="0">
                <a:latin typeface="+mn-lt"/>
              </a:rPr>
              <a:t>Establish a Experimental group – to whom the experimental treatment is administered </a:t>
            </a:r>
          </a:p>
          <a:p>
            <a:pPr marL="342900" indent="-342900">
              <a:buFont typeface="Arial" panose="020B0604020202020204" pitchFamily="34" charset="0"/>
              <a:buChar char="•"/>
            </a:pPr>
            <a:endParaRPr lang="en-CA" altLang="en-US" dirty="0" smtClean="0">
              <a:latin typeface="+mn-lt"/>
            </a:endParaRPr>
          </a:p>
          <a:p>
            <a:pPr marL="342900" indent="-342900">
              <a:buFont typeface="Arial" panose="020B0604020202020204" pitchFamily="34" charset="0"/>
              <a:buChar char="•"/>
            </a:pPr>
            <a:r>
              <a:rPr lang="en-CA" altLang="en-US" dirty="0" smtClean="0">
                <a:latin typeface="+mn-lt"/>
              </a:rPr>
              <a:t>Establish a Control group – to whom no experimental treatment is administered </a:t>
            </a:r>
          </a:p>
          <a:p>
            <a:pPr marL="342900" indent="-342900">
              <a:buFont typeface="Arial" panose="020B0604020202020204" pitchFamily="34" charset="0"/>
              <a:buChar char="•"/>
            </a:pPr>
            <a:endParaRPr lang="en-CA" altLang="en-US" dirty="0" smtClean="0">
              <a:latin typeface="+mn-lt"/>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ChangeArrowheads="1"/>
          </p:cNvSpPr>
          <p:nvPr>
            <p:ph type="title"/>
          </p:nvPr>
        </p:nvSpPr>
        <p:spPr>
          <a:xfrm>
            <a:off x="1055440" y="548680"/>
            <a:ext cx="7056437" cy="503237"/>
          </a:xfrm>
        </p:spPr>
        <p:txBody>
          <a:bodyPr>
            <a:normAutofit fontScale="90000"/>
          </a:bodyPr>
          <a:lstStyle/>
          <a:p>
            <a:pPr>
              <a:defRPr/>
            </a:pPr>
            <a:r>
              <a:rPr lang="en-US" altLang="en-US" dirty="0" smtClean="0"/>
              <a:t>Issue 4 </a:t>
            </a:r>
            <a:r>
              <a:rPr lang="en-US" altLang="en-US" dirty="0"/>
              <a:t>- Elimination of extraneous variables</a:t>
            </a:r>
          </a:p>
        </p:txBody>
      </p:sp>
      <p:sp>
        <p:nvSpPr>
          <p:cNvPr id="18435" name="Rectangle 1"/>
          <p:cNvSpPr>
            <a:spLocks noChangeArrowheads="1"/>
          </p:cNvSpPr>
          <p:nvPr/>
        </p:nvSpPr>
        <p:spPr bwMode="auto">
          <a:xfrm>
            <a:off x="1055440" y="1412776"/>
            <a:ext cx="9505056" cy="49552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CA" altLang="en-US" dirty="0">
                <a:solidFill>
                  <a:schemeClr val="bg1"/>
                </a:solidFill>
                <a:latin typeface="+mn-lt"/>
              </a:rPr>
              <a:t>Extraneous Variables are other factors that many enter into the experiment that may affect the dependent variable.  </a:t>
            </a:r>
          </a:p>
          <a:p>
            <a:endParaRPr lang="en-CA" altLang="en-US" dirty="0">
              <a:latin typeface="+mn-lt"/>
            </a:endParaRPr>
          </a:p>
          <a:p>
            <a:r>
              <a:rPr lang="en-CA" altLang="en-US" dirty="0">
                <a:latin typeface="+mn-lt"/>
              </a:rPr>
              <a:t>To help eliminate extraneous variables we </a:t>
            </a:r>
            <a:r>
              <a:rPr lang="en-CA" altLang="en-US" dirty="0" smtClean="0">
                <a:latin typeface="+mn-lt"/>
              </a:rPr>
              <a:t>must ensure: </a:t>
            </a:r>
            <a:endParaRPr lang="en-CA" altLang="en-US" dirty="0">
              <a:latin typeface="+mn-lt"/>
            </a:endParaRPr>
          </a:p>
          <a:p>
            <a:pPr marL="342900" indent="-342900">
              <a:buFont typeface="Arial" panose="020B0604020202020204" pitchFamily="34" charset="0"/>
              <a:buChar char="•"/>
            </a:pPr>
            <a:r>
              <a:rPr lang="en-CA" altLang="en-US" sz="2000" dirty="0">
                <a:latin typeface="+mn-lt"/>
              </a:rPr>
              <a:t>Constancy of C</a:t>
            </a:r>
            <a:r>
              <a:rPr lang="en-CA" altLang="en-US" sz="2000" dirty="0" smtClean="0">
                <a:latin typeface="+mn-lt"/>
              </a:rPr>
              <a:t>onditions: All subjects exposed to the same conditions with the exception of treatments.</a:t>
            </a:r>
          </a:p>
          <a:p>
            <a:pPr marL="342900" indent="-342900">
              <a:buFont typeface="Arial" panose="020B0604020202020204" pitchFamily="34" charset="0"/>
              <a:buChar char="•"/>
            </a:pPr>
            <a:endParaRPr lang="en-CA" altLang="en-US" sz="2000" dirty="0">
              <a:latin typeface="+mn-lt"/>
            </a:endParaRPr>
          </a:p>
          <a:p>
            <a:pPr marL="342900" indent="-342900">
              <a:buFont typeface="Arial" panose="020B0604020202020204" pitchFamily="34" charset="0"/>
              <a:buChar char="•"/>
            </a:pPr>
            <a:r>
              <a:rPr lang="en-CA" altLang="en-US" sz="2000" dirty="0" smtClean="0">
                <a:latin typeface="+mn-lt"/>
              </a:rPr>
              <a:t>Random assignment:  Subjects are randomly assigned to either the experimental or control group</a:t>
            </a:r>
          </a:p>
          <a:p>
            <a:pPr marL="342900" indent="-342900">
              <a:buFont typeface="Arial" panose="020B0604020202020204" pitchFamily="34" charset="0"/>
              <a:buChar char="•"/>
            </a:pPr>
            <a:endParaRPr lang="en-CA" altLang="en-US" sz="2000" dirty="0" smtClean="0">
              <a:latin typeface="+mn-lt"/>
            </a:endParaRPr>
          </a:p>
          <a:p>
            <a:pPr marL="342900" indent="-342900">
              <a:buFont typeface="Arial" panose="020B0604020202020204" pitchFamily="34" charset="0"/>
              <a:buChar char="•"/>
            </a:pPr>
            <a:r>
              <a:rPr lang="en-CA" altLang="en-US" sz="2000" dirty="0" smtClean="0">
                <a:latin typeface="+mn-lt"/>
              </a:rPr>
              <a:t>Matching: The two groups should be similar</a:t>
            </a:r>
            <a:endParaRPr lang="en-CA" altLang="en-US" sz="2000" dirty="0">
              <a:latin typeface="+mn-lt"/>
            </a:endParaRPr>
          </a:p>
          <a:p>
            <a:pPr marL="342900" indent="-342900">
              <a:buFont typeface="Arial" panose="020B0604020202020204" pitchFamily="34" charset="0"/>
              <a:buChar char="•"/>
            </a:pPr>
            <a:endParaRPr lang="en-CA" altLang="en-US" sz="2000" dirty="0" smtClean="0">
              <a:latin typeface="+mn-lt"/>
            </a:endParaRPr>
          </a:p>
          <a:p>
            <a:pPr marL="342900" indent="-342900">
              <a:buFont typeface="Arial" panose="020B0604020202020204" pitchFamily="34" charset="0"/>
              <a:buChar char="•"/>
            </a:pPr>
            <a:r>
              <a:rPr lang="en-CA" altLang="en-US" sz="2000" dirty="0" smtClean="0">
                <a:latin typeface="+mn-lt"/>
              </a:rPr>
              <a:t>Experimental Disguise: Subjects (&amp; administrators) do no know which subject is in which group.  Subjects should also have limited access to one another to minimize discussion about the experiment,.</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840457" y="121196"/>
            <a:ext cx="9433048" cy="1143000"/>
          </a:xfrm>
        </p:spPr>
        <p:txBody>
          <a:bodyPr vert="horz" lIns="92075" tIns="46038" rIns="92075" bIns="46038" rtlCol="0" anchor="ctr">
            <a:normAutofit fontScale="90000"/>
          </a:bodyPr>
          <a:lstStyle/>
          <a:p>
            <a:pPr>
              <a:defRPr/>
            </a:pPr>
            <a:r>
              <a:rPr lang="en-US" altLang="en-US" dirty="0" smtClean="0"/>
              <a:t>Internal Validity in experimental design</a:t>
            </a:r>
            <a:endParaRPr lang="en-US" altLang="en-US" b="1" dirty="0"/>
          </a:p>
        </p:txBody>
      </p:sp>
      <p:sp>
        <p:nvSpPr>
          <p:cNvPr id="51203" name="Rectangle 3"/>
          <p:cNvSpPr>
            <a:spLocks noGrp="1" noChangeArrowheads="1"/>
          </p:cNvSpPr>
          <p:nvPr>
            <p:ph idx="1"/>
          </p:nvPr>
        </p:nvSpPr>
        <p:spPr>
          <a:xfrm>
            <a:off x="839416" y="692696"/>
            <a:ext cx="10225136" cy="4968552"/>
          </a:xfrm>
        </p:spPr>
        <p:txBody>
          <a:bodyPr vert="horz" lIns="92075" tIns="46038" rIns="92075" bIns="46038" rtlCol="0" anchor="ctr">
            <a:normAutofit/>
          </a:bodyPr>
          <a:lstStyle/>
          <a:p>
            <a:pPr>
              <a:buFontTx/>
              <a:buNone/>
            </a:pPr>
            <a:r>
              <a:rPr lang="en-US" altLang="en-US" sz="2800" b="1" dirty="0" smtClean="0"/>
              <a:t>Internal Validity</a:t>
            </a:r>
            <a:r>
              <a:rPr lang="en-US" altLang="en-US" sz="2800" dirty="0" smtClean="0"/>
              <a:t> - The ability of an experiment to answer the question whether the experimental treatment was the sole cause of changes in a dependent variable</a:t>
            </a:r>
          </a:p>
          <a:p>
            <a:pPr>
              <a:buFontTx/>
              <a:buNone/>
            </a:pPr>
            <a:endParaRPr lang="en-US" altLang="en-US" sz="2800" dirty="0" smtClean="0"/>
          </a:p>
          <a:p>
            <a:pPr>
              <a:buFontTx/>
              <a:buNone/>
            </a:pPr>
            <a:r>
              <a:rPr lang="en-US" altLang="en-US" sz="2800" dirty="0" smtClean="0"/>
              <a:t>Manipulation Check: Did the manipulation do what it was supposed to do</a:t>
            </a:r>
            <a:r>
              <a:rPr lang="en-US" altLang="en-US" dirty="0" smtClean="0"/>
              <a:t>?</a:t>
            </a:r>
          </a:p>
          <a:p>
            <a:pPr>
              <a:buFontTx/>
              <a:buNone/>
            </a:pPr>
            <a:endParaRPr lang="en-US" altLang="en-US" dirty="0" smtClean="0"/>
          </a:p>
          <a:p>
            <a:pPr>
              <a:buFontTx/>
              <a:buNone/>
            </a:pPr>
            <a:r>
              <a:rPr lang="en-US" altLang="en-US" sz="2800" i="1" dirty="0" smtClean="0">
                <a:solidFill>
                  <a:schemeClr val="tx1"/>
                </a:solidFill>
              </a:rPr>
              <a:t>There are many factors that affect Internal Validity…</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1203">
                                            <p:txEl>
                                              <p:pRg st="0" end="0"/>
                                            </p:txEl>
                                          </p:spTgt>
                                        </p:tgtEl>
                                        <p:attrNameLst>
                                          <p:attrName>style.visibility</p:attrName>
                                        </p:attrNameLst>
                                      </p:cBhvr>
                                      <p:to>
                                        <p:strVal val="visible"/>
                                      </p:to>
                                    </p:set>
                                    <p:anim calcmode="lin" valueType="num">
                                      <p:cBhvr additive="base">
                                        <p:cTn id="7" dur="500" fill="hold"/>
                                        <p:tgtEl>
                                          <p:spTgt spid="5120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120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1203">
                                            <p:txEl>
                                              <p:pRg st="2" end="2"/>
                                            </p:txEl>
                                          </p:spTgt>
                                        </p:tgtEl>
                                        <p:attrNameLst>
                                          <p:attrName>style.visibility</p:attrName>
                                        </p:attrNameLst>
                                      </p:cBhvr>
                                      <p:to>
                                        <p:strVal val="visible"/>
                                      </p:to>
                                    </p:set>
                                    <p:anim calcmode="lin" valueType="num">
                                      <p:cBhvr additive="base">
                                        <p:cTn id="13" dur="500" fill="hold"/>
                                        <p:tgtEl>
                                          <p:spTgt spid="5120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120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1203">
                                            <p:txEl>
                                              <p:pRg st="4" end="4"/>
                                            </p:txEl>
                                          </p:spTgt>
                                        </p:tgtEl>
                                        <p:attrNameLst>
                                          <p:attrName>style.visibility</p:attrName>
                                        </p:attrNameLst>
                                      </p:cBhvr>
                                      <p:to>
                                        <p:strVal val="visible"/>
                                      </p:to>
                                    </p:set>
                                    <p:anim calcmode="lin" valueType="num">
                                      <p:cBhvr additive="base">
                                        <p:cTn id="19" dur="500" fill="hold"/>
                                        <p:tgtEl>
                                          <p:spTgt spid="5120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120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03" grpId="0" build="p"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7650" name="Rectangle 2"/>
          <p:cNvSpPr>
            <a:spLocks noChangeArrowheads="1"/>
          </p:cNvSpPr>
          <p:nvPr/>
        </p:nvSpPr>
        <p:spPr bwMode="auto">
          <a:xfrm>
            <a:off x="623392" y="1073163"/>
            <a:ext cx="4331314" cy="4623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b="1" dirty="0">
                <a:solidFill>
                  <a:schemeClr val="hlink"/>
                </a:solidFill>
                <a:latin typeface="+mn-lt"/>
              </a:rPr>
              <a:t>Type of Extraneous Variable</a:t>
            </a:r>
          </a:p>
        </p:txBody>
      </p:sp>
      <p:sp>
        <p:nvSpPr>
          <p:cNvPr id="27651" name="Rectangle 3"/>
          <p:cNvSpPr>
            <a:spLocks noChangeArrowheads="1"/>
          </p:cNvSpPr>
          <p:nvPr/>
        </p:nvSpPr>
        <p:spPr bwMode="auto">
          <a:xfrm>
            <a:off x="7141904" y="1073162"/>
            <a:ext cx="1485984" cy="4623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b="1" dirty="0">
                <a:solidFill>
                  <a:schemeClr val="hlink"/>
                </a:solidFill>
                <a:latin typeface="+mn-lt"/>
              </a:rPr>
              <a:t>Example</a:t>
            </a:r>
          </a:p>
        </p:txBody>
      </p:sp>
      <p:sp>
        <p:nvSpPr>
          <p:cNvPr id="27652" name="Rectangle 4"/>
          <p:cNvSpPr>
            <a:spLocks noChangeArrowheads="1"/>
          </p:cNvSpPr>
          <p:nvPr/>
        </p:nvSpPr>
        <p:spPr bwMode="auto">
          <a:xfrm>
            <a:off x="767408" y="1916832"/>
            <a:ext cx="6181196" cy="41556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2075" tIns="46038" rIns="92075" bIns="46038">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dirty="0">
                <a:solidFill>
                  <a:schemeClr val="accent1"/>
                </a:solidFill>
                <a:latin typeface="Arial" panose="020B0604020202020204" pitchFamily="34" charset="0"/>
              </a:rPr>
              <a:t>History</a:t>
            </a:r>
            <a:r>
              <a:rPr lang="en-US" altLang="en-US" dirty="0">
                <a:latin typeface="Arial" panose="020B0604020202020204" pitchFamily="34" charset="0"/>
              </a:rPr>
              <a:t> - Specific events in the</a:t>
            </a:r>
          </a:p>
          <a:p>
            <a:r>
              <a:rPr lang="en-US" altLang="en-US" dirty="0">
                <a:latin typeface="Arial" panose="020B0604020202020204" pitchFamily="34" charset="0"/>
              </a:rPr>
              <a:t>environment between the Before</a:t>
            </a:r>
          </a:p>
          <a:p>
            <a:r>
              <a:rPr lang="en-US" altLang="en-US" dirty="0">
                <a:latin typeface="Arial" panose="020B0604020202020204" pitchFamily="34" charset="0"/>
              </a:rPr>
              <a:t>and After measurement that are </a:t>
            </a:r>
          </a:p>
          <a:p>
            <a:r>
              <a:rPr lang="en-US" altLang="en-US" dirty="0">
                <a:latin typeface="Arial" panose="020B0604020202020204" pitchFamily="34" charset="0"/>
              </a:rPr>
              <a:t>beyond the experimenter’s control</a:t>
            </a:r>
          </a:p>
          <a:p>
            <a:endParaRPr lang="en-US" altLang="en-US" dirty="0">
              <a:latin typeface="Arial" panose="020B0604020202020204" pitchFamily="34" charset="0"/>
            </a:endParaRPr>
          </a:p>
          <a:p>
            <a:r>
              <a:rPr lang="en-US" altLang="en-US" dirty="0">
                <a:solidFill>
                  <a:schemeClr val="accent1"/>
                </a:solidFill>
                <a:latin typeface="Arial" panose="020B0604020202020204" pitchFamily="34" charset="0"/>
              </a:rPr>
              <a:t>Maturation</a:t>
            </a:r>
            <a:r>
              <a:rPr lang="en-US" altLang="en-US" dirty="0">
                <a:latin typeface="Arial" panose="020B0604020202020204" pitchFamily="34" charset="0"/>
              </a:rPr>
              <a:t> - Subjects change</a:t>
            </a:r>
          </a:p>
          <a:p>
            <a:r>
              <a:rPr lang="en-US" altLang="en-US" dirty="0">
                <a:latin typeface="Arial" panose="020B0604020202020204" pitchFamily="34" charset="0"/>
              </a:rPr>
              <a:t>during the course of the experiment</a:t>
            </a:r>
          </a:p>
          <a:p>
            <a:endParaRPr lang="en-US" altLang="en-US" dirty="0">
              <a:latin typeface="Arial" panose="020B0604020202020204" pitchFamily="34" charset="0"/>
            </a:endParaRPr>
          </a:p>
          <a:p>
            <a:r>
              <a:rPr lang="en-US" altLang="en-US" dirty="0">
                <a:solidFill>
                  <a:schemeClr val="accent1"/>
                </a:solidFill>
                <a:latin typeface="Arial" panose="020B0604020202020204" pitchFamily="34" charset="0"/>
              </a:rPr>
              <a:t>Testing</a:t>
            </a:r>
            <a:r>
              <a:rPr lang="en-US" altLang="en-US" dirty="0">
                <a:latin typeface="Arial" panose="020B0604020202020204" pitchFamily="34" charset="0"/>
              </a:rPr>
              <a:t> - The Before measure alerts</a:t>
            </a:r>
          </a:p>
          <a:p>
            <a:r>
              <a:rPr lang="en-US" altLang="en-US" dirty="0">
                <a:latin typeface="Arial" panose="020B0604020202020204" pitchFamily="34" charset="0"/>
              </a:rPr>
              <a:t>or sensitizes subject to nature of </a:t>
            </a:r>
          </a:p>
          <a:p>
            <a:r>
              <a:rPr lang="en-US" altLang="en-US" dirty="0">
                <a:latin typeface="Arial" panose="020B0604020202020204" pitchFamily="34" charset="0"/>
              </a:rPr>
              <a:t>experiment or second measure. </a:t>
            </a:r>
          </a:p>
        </p:txBody>
      </p:sp>
      <p:sp>
        <p:nvSpPr>
          <p:cNvPr id="27653" name="Rectangle 5"/>
          <p:cNvSpPr>
            <a:spLocks noChangeArrowheads="1"/>
          </p:cNvSpPr>
          <p:nvPr/>
        </p:nvSpPr>
        <p:spPr bwMode="auto">
          <a:xfrm>
            <a:off x="7176120" y="1916832"/>
            <a:ext cx="4909120" cy="37862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2075" tIns="46038" rIns="92075" bIns="46038">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sz="2000" dirty="0">
                <a:latin typeface="Arial" panose="020B0604020202020204" pitchFamily="34" charset="0"/>
              </a:rPr>
              <a:t>A major </a:t>
            </a:r>
            <a:r>
              <a:rPr lang="en-US" altLang="en-US" sz="2000" dirty="0" smtClean="0">
                <a:latin typeface="Arial" panose="020B0604020202020204" pitchFamily="34" charset="0"/>
              </a:rPr>
              <a:t>employer closes </a:t>
            </a:r>
            <a:r>
              <a:rPr lang="en-US" altLang="en-US" sz="2000" dirty="0">
                <a:latin typeface="Arial" panose="020B0604020202020204" pitchFamily="34" charset="0"/>
              </a:rPr>
              <a:t>its plant in</a:t>
            </a:r>
          </a:p>
          <a:p>
            <a:r>
              <a:rPr lang="en-US" altLang="en-US" sz="2000" dirty="0">
                <a:latin typeface="Arial" panose="020B0604020202020204" pitchFamily="34" charset="0"/>
              </a:rPr>
              <a:t>test market area</a:t>
            </a:r>
          </a:p>
          <a:p>
            <a:endParaRPr lang="en-US" altLang="en-US" sz="2000" dirty="0">
              <a:latin typeface="Arial" panose="020B0604020202020204" pitchFamily="34" charset="0"/>
            </a:endParaRPr>
          </a:p>
          <a:p>
            <a:endParaRPr lang="en-US" altLang="en-US" sz="2000" dirty="0">
              <a:latin typeface="Arial" panose="020B0604020202020204" pitchFamily="34" charset="0"/>
            </a:endParaRPr>
          </a:p>
          <a:p>
            <a:endParaRPr lang="en-US" altLang="en-US" sz="2000" dirty="0" smtClean="0">
              <a:latin typeface="Arial" panose="020B0604020202020204" pitchFamily="34" charset="0"/>
            </a:endParaRPr>
          </a:p>
          <a:p>
            <a:r>
              <a:rPr lang="en-US" altLang="en-US" sz="2000" dirty="0" smtClean="0">
                <a:latin typeface="Arial" panose="020B0604020202020204" pitchFamily="34" charset="0"/>
              </a:rPr>
              <a:t>Subjects </a:t>
            </a:r>
            <a:r>
              <a:rPr lang="en-US" altLang="en-US" sz="2000" dirty="0">
                <a:latin typeface="Arial" panose="020B0604020202020204" pitchFamily="34" charset="0"/>
              </a:rPr>
              <a:t>become </a:t>
            </a:r>
            <a:r>
              <a:rPr lang="en-US" altLang="en-US" sz="2000" dirty="0" smtClean="0">
                <a:latin typeface="Arial" panose="020B0604020202020204" pitchFamily="34" charset="0"/>
              </a:rPr>
              <a:t>tired</a:t>
            </a:r>
            <a:endParaRPr lang="en-US" altLang="en-US" sz="2000" dirty="0">
              <a:latin typeface="Arial" panose="020B0604020202020204" pitchFamily="34" charset="0"/>
            </a:endParaRPr>
          </a:p>
          <a:p>
            <a:endParaRPr lang="en-US" altLang="en-US" sz="2000" dirty="0" smtClean="0">
              <a:latin typeface="Arial" panose="020B0604020202020204" pitchFamily="34" charset="0"/>
            </a:endParaRPr>
          </a:p>
          <a:p>
            <a:endParaRPr lang="en-US" altLang="en-US" sz="2000" dirty="0">
              <a:latin typeface="Arial" panose="020B0604020202020204" pitchFamily="34" charset="0"/>
            </a:endParaRPr>
          </a:p>
          <a:p>
            <a:endParaRPr lang="en-US" altLang="en-US" sz="2000" dirty="0">
              <a:latin typeface="Arial" panose="020B0604020202020204" pitchFamily="34" charset="0"/>
            </a:endParaRPr>
          </a:p>
          <a:p>
            <a:r>
              <a:rPr lang="en-US" altLang="en-US" sz="2000" dirty="0" smtClean="0">
                <a:latin typeface="Arial" panose="020B0604020202020204" pitchFamily="34" charset="0"/>
              </a:rPr>
              <a:t>Questionnaire about </a:t>
            </a:r>
            <a:r>
              <a:rPr lang="en-US" altLang="en-US" sz="2000" dirty="0">
                <a:latin typeface="Arial" panose="020B0604020202020204" pitchFamily="34" charset="0"/>
              </a:rPr>
              <a:t>the traditional</a:t>
            </a:r>
          </a:p>
          <a:p>
            <a:r>
              <a:rPr lang="en-US" altLang="en-US" sz="2000" dirty="0">
                <a:latin typeface="Arial" panose="020B0604020202020204" pitchFamily="34" charset="0"/>
              </a:rPr>
              <a:t>role of women </a:t>
            </a:r>
            <a:r>
              <a:rPr lang="en-US" altLang="en-US" sz="2000" dirty="0" smtClean="0">
                <a:latin typeface="Arial" panose="020B0604020202020204" pitchFamily="34" charset="0"/>
              </a:rPr>
              <a:t>triggers </a:t>
            </a:r>
            <a:r>
              <a:rPr lang="en-US" altLang="en-US" sz="2000" dirty="0">
                <a:latin typeface="Arial" panose="020B0604020202020204" pitchFamily="34" charset="0"/>
              </a:rPr>
              <a:t>enhanced </a:t>
            </a:r>
          </a:p>
          <a:p>
            <a:r>
              <a:rPr lang="en-US" altLang="en-US" sz="2000" dirty="0">
                <a:latin typeface="Arial" panose="020B0604020202020204" pitchFamily="34" charset="0"/>
              </a:rPr>
              <a:t>awareness of </a:t>
            </a:r>
            <a:r>
              <a:rPr lang="en-US" altLang="en-US" sz="2000" dirty="0" smtClean="0">
                <a:latin typeface="Arial" panose="020B0604020202020204" pitchFamily="34" charset="0"/>
              </a:rPr>
              <a:t>women in </a:t>
            </a:r>
            <a:r>
              <a:rPr lang="en-US" altLang="en-US" sz="2000" dirty="0">
                <a:latin typeface="Arial" panose="020B0604020202020204" pitchFamily="34" charset="0"/>
              </a:rPr>
              <a:t>an experiment.</a:t>
            </a:r>
          </a:p>
        </p:txBody>
      </p:sp>
      <p:sp>
        <p:nvSpPr>
          <p:cNvPr id="27654" name="Line 6"/>
          <p:cNvSpPr>
            <a:spLocks noChangeShapeType="1"/>
          </p:cNvSpPr>
          <p:nvPr/>
        </p:nvSpPr>
        <p:spPr bwMode="auto">
          <a:xfrm flipV="1">
            <a:off x="755400" y="1628800"/>
            <a:ext cx="10447254" cy="1"/>
          </a:xfrm>
          <a:prstGeom prst="line">
            <a:avLst/>
          </a:prstGeom>
          <a:noFill/>
          <a:ln w="508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3" name="Rectangle 2"/>
          <p:cNvSpPr/>
          <p:nvPr/>
        </p:nvSpPr>
        <p:spPr>
          <a:xfrm>
            <a:off x="653751" y="360156"/>
            <a:ext cx="5362365" cy="461665"/>
          </a:xfrm>
          <a:prstGeom prst="rect">
            <a:avLst/>
          </a:prstGeom>
        </p:spPr>
        <p:txBody>
          <a:bodyPr wrap="none">
            <a:spAutoFit/>
          </a:bodyPr>
          <a:lstStyle/>
          <a:p>
            <a:r>
              <a:rPr lang="en-US" altLang="en-US" b="1" dirty="0" smtClean="0">
                <a:latin typeface="+mn-lt"/>
              </a:rPr>
              <a:t>Factors Influencing Internal Validity</a:t>
            </a:r>
            <a:endParaRPr lang="en-CA" b="1" dirty="0">
              <a:latin typeface="+mn-lt"/>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4" name="Rectangle 2"/>
          <p:cNvSpPr>
            <a:spLocks noChangeArrowheads="1"/>
          </p:cNvSpPr>
          <p:nvPr/>
        </p:nvSpPr>
        <p:spPr bwMode="auto">
          <a:xfrm>
            <a:off x="799666" y="1578289"/>
            <a:ext cx="5861993" cy="48942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2075" tIns="46038" rIns="92075" bIns="46038">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b="1" dirty="0">
                <a:solidFill>
                  <a:schemeClr val="tx2"/>
                </a:solidFill>
                <a:latin typeface="Arial" panose="020B0604020202020204" pitchFamily="34" charset="0"/>
              </a:rPr>
              <a:t>Instrument </a:t>
            </a:r>
            <a:r>
              <a:rPr lang="en-US" altLang="en-US" dirty="0">
                <a:latin typeface="Arial" panose="020B0604020202020204" pitchFamily="34" charset="0"/>
              </a:rPr>
              <a:t>-</a:t>
            </a:r>
            <a:r>
              <a:rPr lang="en-US" altLang="en-US" b="1" dirty="0">
                <a:latin typeface="Arial" panose="020B0604020202020204" pitchFamily="34" charset="0"/>
              </a:rPr>
              <a:t> </a:t>
            </a:r>
            <a:r>
              <a:rPr lang="en-US" altLang="en-US" dirty="0">
                <a:latin typeface="Arial" panose="020B0604020202020204" pitchFamily="34" charset="0"/>
              </a:rPr>
              <a:t>Changes in</a:t>
            </a:r>
          </a:p>
          <a:p>
            <a:r>
              <a:rPr lang="en-US" altLang="en-US" dirty="0">
                <a:latin typeface="Arial" panose="020B0604020202020204" pitchFamily="34" charset="0"/>
              </a:rPr>
              <a:t>instrument result in response bias</a:t>
            </a:r>
          </a:p>
          <a:p>
            <a:endParaRPr lang="en-US" altLang="en-US" b="1" dirty="0">
              <a:latin typeface="Arial" panose="020B0604020202020204" pitchFamily="34" charset="0"/>
            </a:endParaRPr>
          </a:p>
          <a:p>
            <a:endParaRPr lang="en-US" altLang="en-US" b="1" dirty="0">
              <a:latin typeface="Arial" panose="020B0604020202020204" pitchFamily="34" charset="0"/>
            </a:endParaRPr>
          </a:p>
          <a:p>
            <a:endParaRPr lang="en-US" altLang="en-US" b="1" dirty="0">
              <a:latin typeface="Arial" panose="020B0604020202020204" pitchFamily="34" charset="0"/>
            </a:endParaRPr>
          </a:p>
          <a:p>
            <a:r>
              <a:rPr lang="en-US" altLang="en-US" b="1" dirty="0">
                <a:solidFill>
                  <a:schemeClr val="tx2"/>
                </a:solidFill>
                <a:latin typeface="Arial" panose="020B0604020202020204" pitchFamily="34" charset="0"/>
              </a:rPr>
              <a:t>Selection</a:t>
            </a:r>
            <a:r>
              <a:rPr lang="en-US" altLang="en-US" b="1" dirty="0">
                <a:latin typeface="Arial" panose="020B0604020202020204" pitchFamily="34" charset="0"/>
              </a:rPr>
              <a:t> - </a:t>
            </a:r>
            <a:r>
              <a:rPr lang="en-US" altLang="en-US" dirty="0">
                <a:latin typeface="Arial" panose="020B0604020202020204" pitchFamily="34" charset="0"/>
              </a:rPr>
              <a:t>Sample selection</a:t>
            </a:r>
          </a:p>
          <a:p>
            <a:r>
              <a:rPr lang="en-US" altLang="en-US" dirty="0">
                <a:latin typeface="Arial" panose="020B0604020202020204" pitchFamily="34" charset="0"/>
              </a:rPr>
              <a:t>error because of differential</a:t>
            </a:r>
          </a:p>
          <a:p>
            <a:r>
              <a:rPr lang="en-US" altLang="en-US" dirty="0">
                <a:latin typeface="Arial" panose="020B0604020202020204" pitchFamily="34" charset="0"/>
              </a:rPr>
              <a:t>selection comparison groups</a:t>
            </a:r>
            <a:endParaRPr lang="en-US" altLang="en-US" b="1" dirty="0">
              <a:latin typeface="Arial" panose="020B0604020202020204" pitchFamily="34" charset="0"/>
            </a:endParaRPr>
          </a:p>
          <a:p>
            <a:endParaRPr lang="en-US" altLang="en-US" b="1" dirty="0">
              <a:latin typeface="Arial" panose="020B0604020202020204" pitchFamily="34" charset="0"/>
            </a:endParaRPr>
          </a:p>
          <a:p>
            <a:endParaRPr lang="en-US" altLang="en-US" b="1" dirty="0">
              <a:latin typeface="Arial" panose="020B0604020202020204" pitchFamily="34" charset="0"/>
            </a:endParaRPr>
          </a:p>
          <a:p>
            <a:endParaRPr lang="en-US" altLang="en-US" b="1" dirty="0">
              <a:latin typeface="Arial" panose="020B0604020202020204" pitchFamily="34" charset="0"/>
            </a:endParaRPr>
          </a:p>
          <a:p>
            <a:r>
              <a:rPr lang="en-US" altLang="en-US" b="1" dirty="0">
                <a:solidFill>
                  <a:schemeClr val="tx2"/>
                </a:solidFill>
                <a:latin typeface="Arial" panose="020B0604020202020204" pitchFamily="34" charset="0"/>
              </a:rPr>
              <a:t>Mortality </a:t>
            </a:r>
            <a:r>
              <a:rPr lang="en-US" altLang="en-US" dirty="0">
                <a:latin typeface="Arial" panose="020B0604020202020204" pitchFamily="34" charset="0"/>
              </a:rPr>
              <a:t>- Sample attrition; some subjects withdraw from experiment</a:t>
            </a:r>
          </a:p>
        </p:txBody>
      </p:sp>
      <p:sp>
        <p:nvSpPr>
          <p:cNvPr id="28675" name="Rectangle 3"/>
          <p:cNvSpPr>
            <a:spLocks noChangeArrowheads="1"/>
          </p:cNvSpPr>
          <p:nvPr/>
        </p:nvSpPr>
        <p:spPr bwMode="auto">
          <a:xfrm>
            <a:off x="6765925" y="1578289"/>
            <a:ext cx="4946699" cy="52636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2075" tIns="46038" rIns="92075" bIns="46038">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dirty="0">
                <a:latin typeface="Arial" panose="020B0604020202020204" pitchFamily="34" charset="0"/>
              </a:rPr>
              <a:t>New questions </a:t>
            </a:r>
            <a:r>
              <a:rPr lang="en-US" altLang="en-US" dirty="0" smtClean="0">
                <a:latin typeface="Arial" panose="020B0604020202020204" pitchFamily="34" charset="0"/>
              </a:rPr>
              <a:t>about women </a:t>
            </a:r>
            <a:r>
              <a:rPr lang="en-US" altLang="en-US" dirty="0">
                <a:latin typeface="Arial" panose="020B0604020202020204" pitchFamily="34" charset="0"/>
              </a:rPr>
              <a:t>are </a:t>
            </a:r>
            <a:r>
              <a:rPr lang="en-US" altLang="en-US" dirty="0" smtClean="0">
                <a:latin typeface="Arial" panose="020B0604020202020204" pitchFamily="34" charset="0"/>
              </a:rPr>
              <a:t>interpreted differently </a:t>
            </a:r>
            <a:r>
              <a:rPr lang="en-US" altLang="en-US" dirty="0">
                <a:latin typeface="Arial" panose="020B0604020202020204" pitchFamily="34" charset="0"/>
              </a:rPr>
              <a:t>from earlier</a:t>
            </a:r>
          </a:p>
          <a:p>
            <a:r>
              <a:rPr lang="en-US" altLang="en-US" dirty="0">
                <a:latin typeface="Arial" panose="020B0604020202020204" pitchFamily="34" charset="0"/>
              </a:rPr>
              <a:t>questions.</a:t>
            </a:r>
          </a:p>
          <a:p>
            <a:endParaRPr lang="en-US" altLang="en-US" dirty="0">
              <a:latin typeface="Arial" panose="020B0604020202020204" pitchFamily="34" charset="0"/>
            </a:endParaRPr>
          </a:p>
          <a:p>
            <a:r>
              <a:rPr lang="en-US" altLang="en-US" dirty="0">
                <a:latin typeface="Arial" panose="020B0604020202020204" pitchFamily="34" charset="0"/>
              </a:rPr>
              <a:t>Control group </a:t>
            </a:r>
            <a:r>
              <a:rPr lang="en-US" altLang="en-US" dirty="0" smtClean="0">
                <a:latin typeface="Arial" panose="020B0604020202020204" pitchFamily="34" charset="0"/>
              </a:rPr>
              <a:t>and experimental </a:t>
            </a:r>
            <a:r>
              <a:rPr lang="en-US" altLang="en-US" dirty="0">
                <a:latin typeface="Arial" panose="020B0604020202020204" pitchFamily="34" charset="0"/>
              </a:rPr>
              <a:t>group </a:t>
            </a:r>
            <a:r>
              <a:rPr lang="en-US" altLang="en-US" dirty="0" smtClean="0">
                <a:latin typeface="Arial" panose="020B0604020202020204" pitchFamily="34" charset="0"/>
              </a:rPr>
              <a:t>is self-selected </a:t>
            </a:r>
            <a:r>
              <a:rPr lang="en-US" altLang="en-US" dirty="0">
                <a:latin typeface="Arial" panose="020B0604020202020204" pitchFamily="34" charset="0"/>
              </a:rPr>
              <a:t>group</a:t>
            </a:r>
          </a:p>
          <a:p>
            <a:r>
              <a:rPr lang="en-US" altLang="en-US" dirty="0">
                <a:latin typeface="Arial" panose="020B0604020202020204" pitchFamily="34" charset="0"/>
              </a:rPr>
              <a:t>based on preference for</a:t>
            </a:r>
          </a:p>
          <a:p>
            <a:r>
              <a:rPr lang="en-US" altLang="en-US" dirty="0">
                <a:latin typeface="Arial" panose="020B0604020202020204" pitchFamily="34" charset="0"/>
              </a:rPr>
              <a:t>soft drinks</a:t>
            </a:r>
          </a:p>
          <a:p>
            <a:endParaRPr lang="en-US" altLang="en-US" dirty="0">
              <a:latin typeface="Arial" panose="020B0604020202020204" pitchFamily="34" charset="0"/>
            </a:endParaRPr>
          </a:p>
          <a:p>
            <a:endParaRPr lang="en-US" altLang="en-US" dirty="0" smtClean="0">
              <a:latin typeface="Arial" panose="020B0604020202020204" pitchFamily="34" charset="0"/>
            </a:endParaRPr>
          </a:p>
          <a:p>
            <a:r>
              <a:rPr lang="en-US" altLang="en-US" dirty="0" smtClean="0">
                <a:latin typeface="Arial" panose="020B0604020202020204" pitchFamily="34" charset="0"/>
              </a:rPr>
              <a:t>Subjects </a:t>
            </a:r>
            <a:r>
              <a:rPr lang="en-US" altLang="en-US" dirty="0">
                <a:latin typeface="Arial" panose="020B0604020202020204" pitchFamily="34" charset="0"/>
              </a:rPr>
              <a:t>in one </a:t>
            </a:r>
            <a:r>
              <a:rPr lang="en-US" altLang="en-US" dirty="0" smtClean="0">
                <a:latin typeface="Arial" panose="020B0604020202020204" pitchFamily="34" charset="0"/>
              </a:rPr>
              <a:t>group of </a:t>
            </a:r>
            <a:r>
              <a:rPr lang="en-US" altLang="en-US" dirty="0">
                <a:latin typeface="Arial" panose="020B0604020202020204" pitchFamily="34" charset="0"/>
              </a:rPr>
              <a:t>a hair dying study </a:t>
            </a:r>
            <a:r>
              <a:rPr lang="en-US" altLang="en-US" dirty="0" smtClean="0">
                <a:latin typeface="Arial" panose="020B0604020202020204" pitchFamily="34" charset="0"/>
              </a:rPr>
              <a:t>marry </a:t>
            </a:r>
            <a:r>
              <a:rPr lang="en-US" altLang="en-US" dirty="0">
                <a:latin typeface="Arial" panose="020B0604020202020204" pitchFamily="34" charset="0"/>
              </a:rPr>
              <a:t>rich widows and </a:t>
            </a:r>
          </a:p>
          <a:p>
            <a:r>
              <a:rPr lang="en-US" altLang="en-US" dirty="0">
                <a:latin typeface="Arial" panose="020B0604020202020204" pitchFamily="34" charset="0"/>
              </a:rPr>
              <a:t>move to Florida</a:t>
            </a:r>
            <a:endParaRPr lang="en-US" altLang="en-US" b="1" dirty="0">
              <a:latin typeface="Arial" panose="020B0604020202020204" pitchFamily="34" charset="0"/>
            </a:endParaRPr>
          </a:p>
          <a:p>
            <a:endParaRPr lang="en-US" altLang="en-US" b="1" dirty="0">
              <a:latin typeface="Arial" panose="020B0604020202020204" pitchFamily="34" charset="0"/>
            </a:endParaRPr>
          </a:p>
        </p:txBody>
      </p:sp>
      <p:pic>
        <p:nvPicPr>
          <p:cNvPr id="2" name="Picture 1"/>
          <p:cNvPicPr>
            <a:picLocks noChangeAspect="1"/>
          </p:cNvPicPr>
          <p:nvPr/>
        </p:nvPicPr>
        <p:blipFill>
          <a:blip r:embed="rId3"/>
          <a:stretch>
            <a:fillRect/>
          </a:stretch>
        </p:blipFill>
        <p:spPr>
          <a:xfrm>
            <a:off x="695400" y="218763"/>
            <a:ext cx="10699407" cy="1359526"/>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840457" y="121196"/>
            <a:ext cx="9433048" cy="1143000"/>
          </a:xfrm>
        </p:spPr>
        <p:txBody>
          <a:bodyPr vert="horz" lIns="92075" tIns="46038" rIns="92075" bIns="46038" rtlCol="0" anchor="ctr">
            <a:normAutofit fontScale="90000"/>
          </a:bodyPr>
          <a:lstStyle/>
          <a:p>
            <a:pPr>
              <a:defRPr/>
            </a:pPr>
            <a:r>
              <a:rPr lang="en-US" altLang="en-US" dirty="0" smtClean="0"/>
              <a:t>External Validity in experimental design</a:t>
            </a:r>
            <a:endParaRPr lang="en-US" altLang="en-US" b="1" dirty="0"/>
          </a:p>
        </p:txBody>
      </p:sp>
      <p:sp>
        <p:nvSpPr>
          <p:cNvPr id="51203" name="Rectangle 3"/>
          <p:cNvSpPr>
            <a:spLocks noGrp="1" noChangeArrowheads="1"/>
          </p:cNvSpPr>
          <p:nvPr>
            <p:ph idx="1"/>
          </p:nvPr>
        </p:nvSpPr>
        <p:spPr>
          <a:xfrm>
            <a:off x="839416" y="692696"/>
            <a:ext cx="10225136" cy="4968552"/>
          </a:xfrm>
        </p:spPr>
        <p:txBody>
          <a:bodyPr vert="horz" lIns="92075" tIns="46038" rIns="92075" bIns="46038" rtlCol="0" anchor="ctr">
            <a:normAutofit/>
          </a:bodyPr>
          <a:lstStyle/>
          <a:p>
            <a:pPr>
              <a:buFontTx/>
              <a:buNone/>
            </a:pPr>
            <a:r>
              <a:rPr lang="en-US" altLang="en-US" sz="2800" b="1" dirty="0" smtClean="0"/>
              <a:t>External Validity</a:t>
            </a:r>
            <a:r>
              <a:rPr lang="en-US" altLang="en-US" sz="2800" dirty="0" smtClean="0"/>
              <a:t> - The accuracy with which the experimental results can be generalized beyond the experimental subjects</a:t>
            </a:r>
          </a:p>
          <a:p>
            <a:pPr>
              <a:buFontTx/>
              <a:buNone/>
            </a:pPr>
            <a:endParaRPr lang="en-US" altLang="en-US" sz="2800" dirty="0" smtClean="0"/>
          </a:p>
          <a:p>
            <a:pPr>
              <a:buFontTx/>
              <a:buNone/>
            </a:pPr>
            <a:r>
              <a:rPr lang="en-US" altLang="en-US" sz="2800" dirty="0" smtClean="0"/>
              <a:t>How well do students (often the subjects in experiments) represent society at large?</a:t>
            </a:r>
            <a:endParaRPr lang="en-US" altLang="en-US" dirty="0" smtClean="0"/>
          </a:p>
          <a:p>
            <a:pPr>
              <a:buFontTx/>
              <a:buNone/>
            </a:pPr>
            <a:endParaRPr lang="en-US" altLang="en-US" dirty="0" smtClean="0"/>
          </a:p>
        </p:txBody>
      </p:sp>
    </p:spTree>
    <p:extLst>
      <p:ext uri="{BB962C8B-B14F-4D97-AF65-F5344CB8AC3E}">
        <p14:creationId xmlns:p14="http://schemas.microsoft.com/office/powerpoint/2010/main" val="20880536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1203">
                                            <p:txEl>
                                              <p:pRg st="0" end="0"/>
                                            </p:txEl>
                                          </p:spTgt>
                                        </p:tgtEl>
                                        <p:attrNameLst>
                                          <p:attrName>style.visibility</p:attrName>
                                        </p:attrNameLst>
                                      </p:cBhvr>
                                      <p:to>
                                        <p:strVal val="visible"/>
                                      </p:to>
                                    </p:set>
                                    <p:anim calcmode="lin" valueType="num">
                                      <p:cBhvr additive="base">
                                        <p:cTn id="7" dur="500" fill="hold"/>
                                        <p:tgtEl>
                                          <p:spTgt spid="5120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120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1203">
                                            <p:txEl>
                                              <p:pRg st="2" end="2"/>
                                            </p:txEl>
                                          </p:spTgt>
                                        </p:tgtEl>
                                        <p:attrNameLst>
                                          <p:attrName>style.visibility</p:attrName>
                                        </p:attrNameLst>
                                      </p:cBhvr>
                                      <p:to>
                                        <p:strVal val="visible"/>
                                      </p:to>
                                    </p:set>
                                    <p:anim calcmode="lin" valueType="num">
                                      <p:cBhvr additive="base">
                                        <p:cTn id="13" dur="500" fill="hold"/>
                                        <p:tgtEl>
                                          <p:spTgt spid="5120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120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03" grpId="0" build="p"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ctrTitle"/>
          </p:nvPr>
        </p:nvSpPr>
        <p:spPr>
          <a:xfrm>
            <a:off x="1127448" y="1700808"/>
            <a:ext cx="8856984" cy="1143000"/>
          </a:xfrm>
        </p:spPr>
        <p:txBody>
          <a:bodyPr vert="horz" lIns="92075" tIns="46038" rIns="92075" bIns="46038" rtlCol="0" anchor="b">
            <a:normAutofit fontScale="90000"/>
          </a:bodyPr>
          <a:lstStyle/>
          <a:p>
            <a:pPr>
              <a:defRPr/>
            </a:pPr>
            <a:r>
              <a:rPr lang="en-US" altLang="en-US" b="1" dirty="0" smtClean="0"/>
              <a:t>Components of </a:t>
            </a:r>
            <a:br>
              <a:rPr lang="en-US" altLang="en-US" b="1" dirty="0" smtClean="0"/>
            </a:br>
            <a:r>
              <a:rPr lang="en-US" altLang="en-US" b="1" dirty="0" smtClean="0"/>
              <a:t>Good </a:t>
            </a:r>
            <a:r>
              <a:rPr lang="en-US" altLang="en-US" b="1" dirty="0"/>
              <a:t>Experimental </a:t>
            </a:r>
            <a:r>
              <a:rPr lang="en-US" altLang="en-US" b="1" dirty="0" smtClean="0"/>
              <a:t>Design</a:t>
            </a:r>
            <a:endParaRPr lang="en-US" altLang="en-US" b="1" dirty="0"/>
          </a:p>
        </p:txBody>
      </p:sp>
      <p:sp>
        <p:nvSpPr>
          <p:cNvPr id="65539" name="Rectangle 3"/>
          <p:cNvSpPr>
            <a:spLocks noGrp="1" noChangeArrowheads="1"/>
          </p:cNvSpPr>
          <p:nvPr>
            <p:ph type="subTitle" idx="1"/>
          </p:nvPr>
        </p:nvSpPr>
        <p:spPr/>
        <p:txBody>
          <a:bodyPr vert="horz" lIns="92075" tIns="46038" rIns="92075" bIns="46038" rtlCol="0" anchor="t">
            <a:normAutofit/>
          </a:bodyPr>
          <a:lstStyle/>
          <a:p>
            <a:pPr>
              <a:spcAft>
                <a:spcPts val="0"/>
              </a:spcAft>
              <a:defRPr/>
            </a:pPr>
            <a:endParaRPr lang="en-US" altLang="en-US" dirty="0"/>
          </a:p>
          <a:p>
            <a:pPr>
              <a:spcAft>
                <a:spcPts val="0"/>
              </a:spcAft>
              <a:defRPr/>
            </a:pPr>
            <a:endParaRPr lang="en-US" alt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ChangeArrowheads="1"/>
          </p:cNvSpPr>
          <p:nvPr/>
        </p:nvSpPr>
        <p:spPr bwMode="auto">
          <a:xfrm>
            <a:off x="2343151" y="914400"/>
            <a:ext cx="6921895" cy="5854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sz="3200" b="1">
                <a:solidFill>
                  <a:schemeClr val="tx2"/>
                </a:solidFill>
              </a:rPr>
              <a:t>Pretest-Posttest Control Group Design</a:t>
            </a:r>
            <a:endParaRPr lang="en-US" altLang="en-US" sz="3200" b="1">
              <a:solidFill>
                <a:schemeClr val="tx2"/>
              </a:solidFill>
              <a:latin typeface="Arial" panose="020B0604020202020204" pitchFamily="34" charset="0"/>
            </a:endParaRPr>
          </a:p>
        </p:txBody>
      </p:sp>
      <p:sp>
        <p:nvSpPr>
          <p:cNvPr id="37891" name="Rectangle 3"/>
          <p:cNvSpPr>
            <a:spLocks noChangeArrowheads="1"/>
          </p:cNvSpPr>
          <p:nvPr/>
        </p:nvSpPr>
        <p:spPr bwMode="auto">
          <a:xfrm>
            <a:off x="2286000" y="2286000"/>
            <a:ext cx="7499350" cy="1373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sz="2800" b="1">
                <a:latin typeface="Arial" panose="020B0604020202020204" pitchFamily="34" charset="0"/>
              </a:rPr>
              <a:t>Experimental Group		 R   O</a:t>
            </a:r>
            <a:r>
              <a:rPr lang="en-US" altLang="en-US" sz="2800" b="1" baseline="-25000">
                <a:latin typeface="Arial" panose="020B0604020202020204" pitchFamily="34" charset="0"/>
              </a:rPr>
              <a:t>1</a:t>
            </a:r>
            <a:r>
              <a:rPr lang="en-US" altLang="en-US" sz="2800" b="1">
                <a:latin typeface="Arial" panose="020B0604020202020204" pitchFamily="34" charset="0"/>
              </a:rPr>
              <a:t>  X   O</a:t>
            </a:r>
            <a:r>
              <a:rPr lang="en-US" altLang="en-US" sz="2800" b="1" baseline="-25000">
                <a:latin typeface="Arial" panose="020B0604020202020204" pitchFamily="34" charset="0"/>
              </a:rPr>
              <a:t>2</a:t>
            </a:r>
          </a:p>
          <a:p>
            <a:endParaRPr lang="en-US" altLang="en-US" sz="2800" b="1">
              <a:latin typeface="Arial" panose="020B0604020202020204" pitchFamily="34" charset="0"/>
            </a:endParaRPr>
          </a:p>
          <a:p>
            <a:r>
              <a:rPr lang="en-US" altLang="en-US" sz="2800" b="1">
                <a:latin typeface="Arial" panose="020B0604020202020204" pitchFamily="34" charset="0"/>
              </a:rPr>
              <a:t>Control Group		 	 R   O</a:t>
            </a:r>
            <a:r>
              <a:rPr lang="en-US" altLang="en-US" sz="2800" b="1" baseline="-25000">
                <a:latin typeface="Arial" panose="020B0604020202020204" pitchFamily="34" charset="0"/>
              </a:rPr>
              <a:t>3</a:t>
            </a:r>
            <a:r>
              <a:rPr lang="en-US" altLang="en-US" sz="2800" b="1">
                <a:latin typeface="Arial" panose="020B0604020202020204" pitchFamily="34" charset="0"/>
              </a:rPr>
              <a:t>  X   O</a:t>
            </a:r>
            <a:r>
              <a:rPr lang="en-US" altLang="en-US" sz="2800" b="1" baseline="-25000">
                <a:latin typeface="Arial" panose="020B0604020202020204" pitchFamily="34" charset="0"/>
              </a:rPr>
              <a:t>4</a:t>
            </a:r>
            <a:r>
              <a:rPr lang="en-US" altLang="en-US" sz="2800" b="1">
                <a:latin typeface="Arial" panose="020B0604020202020204" pitchFamily="34" charset="0"/>
              </a:rPr>
              <a:t> 	</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840457" y="121196"/>
            <a:ext cx="9433048" cy="1143000"/>
          </a:xfrm>
        </p:spPr>
        <p:txBody>
          <a:bodyPr vert="horz" lIns="92075" tIns="46038" rIns="92075" bIns="46038" rtlCol="0" anchor="ctr">
            <a:normAutofit/>
          </a:bodyPr>
          <a:lstStyle/>
          <a:p>
            <a:pPr>
              <a:defRPr/>
            </a:pPr>
            <a:r>
              <a:rPr lang="en-US" altLang="en-US" dirty="0" smtClean="0"/>
              <a:t>Ethical Issues in experimental design</a:t>
            </a:r>
            <a:endParaRPr lang="en-US" altLang="en-US" b="1" dirty="0"/>
          </a:p>
        </p:txBody>
      </p:sp>
      <p:sp>
        <p:nvSpPr>
          <p:cNvPr id="51203" name="Rectangle 3"/>
          <p:cNvSpPr>
            <a:spLocks noGrp="1" noChangeArrowheads="1"/>
          </p:cNvSpPr>
          <p:nvPr>
            <p:ph idx="1"/>
          </p:nvPr>
        </p:nvSpPr>
        <p:spPr>
          <a:xfrm>
            <a:off x="840457" y="1340768"/>
            <a:ext cx="10225136" cy="4968552"/>
          </a:xfrm>
        </p:spPr>
        <p:txBody>
          <a:bodyPr vert="horz" lIns="92075" tIns="46038" rIns="92075" bIns="46038" rtlCol="0" anchor="ctr">
            <a:normAutofit lnSpcReduction="10000"/>
          </a:bodyPr>
          <a:lstStyle/>
          <a:p>
            <a:pPr>
              <a:buFontTx/>
              <a:buNone/>
            </a:pPr>
            <a:r>
              <a:rPr lang="en-US" altLang="en-US" sz="2800" dirty="0" smtClean="0"/>
              <a:t>Consider if there is the opportunity for:</a:t>
            </a:r>
          </a:p>
          <a:p>
            <a:r>
              <a:rPr lang="en-US" altLang="en-US" sz="2800" b="1" dirty="0" smtClean="0"/>
              <a:t>Deception: </a:t>
            </a:r>
            <a:r>
              <a:rPr lang="en-US" altLang="en-US" sz="2800" dirty="0" smtClean="0"/>
              <a:t>Deception may be necessary in some experiments (see Milgram Experiment) </a:t>
            </a:r>
          </a:p>
          <a:p>
            <a:endParaRPr lang="en-US" altLang="en-US" sz="2800" dirty="0" smtClean="0"/>
          </a:p>
          <a:p>
            <a:r>
              <a:rPr lang="en-US" altLang="en-US" sz="2800" b="1" dirty="0" smtClean="0"/>
              <a:t>A debrief: </a:t>
            </a:r>
            <a:r>
              <a:rPr lang="en-US" altLang="en-US" sz="2800" dirty="0" smtClean="0"/>
              <a:t>critical to return subjects to normal after the experiment</a:t>
            </a:r>
          </a:p>
          <a:p>
            <a:endParaRPr lang="en-US" altLang="en-US" sz="2800" dirty="0" smtClean="0"/>
          </a:p>
          <a:p>
            <a:r>
              <a:rPr lang="en-US" altLang="en-US" sz="2800" b="1" dirty="0" smtClean="0"/>
              <a:t>Interference of competitors </a:t>
            </a:r>
            <a:r>
              <a:rPr lang="en-US" altLang="en-US" sz="2800" dirty="0" smtClean="0"/>
              <a:t>in test markets:  </a:t>
            </a:r>
            <a:r>
              <a:rPr lang="en-US" altLang="en-US" sz="2800" dirty="0" err="1" smtClean="0"/>
              <a:t>Compititors</a:t>
            </a:r>
            <a:r>
              <a:rPr lang="en-US" altLang="en-US" sz="2800" dirty="0" smtClean="0"/>
              <a:t> can find out about a potential new product and copy it.  They may also buy a lot of it throwing the results.</a:t>
            </a:r>
          </a:p>
          <a:p>
            <a:pPr>
              <a:buFontTx/>
              <a:buNone/>
            </a:pPr>
            <a:endParaRPr lang="en-US" altLang="en-US" dirty="0" smtClean="0"/>
          </a:p>
          <a:p>
            <a:pPr>
              <a:buFontTx/>
              <a:buNone/>
            </a:pPr>
            <a:endParaRPr lang="en-US" altLang="en-US" dirty="0" smtClean="0"/>
          </a:p>
        </p:txBody>
      </p:sp>
    </p:spTree>
    <p:extLst>
      <p:ext uri="{BB962C8B-B14F-4D97-AF65-F5344CB8AC3E}">
        <p14:creationId xmlns:p14="http://schemas.microsoft.com/office/powerpoint/2010/main" val="31008398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1203">
                                            <p:txEl>
                                              <p:pRg st="0" end="0"/>
                                            </p:txEl>
                                          </p:spTgt>
                                        </p:tgtEl>
                                        <p:attrNameLst>
                                          <p:attrName>style.visibility</p:attrName>
                                        </p:attrNameLst>
                                      </p:cBhvr>
                                      <p:to>
                                        <p:strVal val="visible"/>
                                      </p:to>
                                    </p:set>
                                    <p:anim calcmode="lin" valueType="num">
                                      <p:cBhvr additive="base">
                                        <p:cTn id="7" dur="500" fill="hold"/>
                                        <p:tgtEl>
                                          <p:spTgt spid="5120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120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1203">
                                            <p:txEl>
                                              <p:pRg st="1" end="1"/>
                                            </p:txEl>
                                          </p:spTgt>
                                        </p:tgtEl>
                                        <p:attrNameLst>
                                          <p:attrName>style.visibility</p:attrName>
                                        </p:attrNameLst>
                                      </p:cBhvr>
                                      <p:to>
                                        <p:strVal val="visible"/>
                                      </p:to>
                                    </p:set>
                                    <p:anim calcmode="lin" valueType="num">
                                      <p:cBhvr additive="base">
                                        <p:cTn id="13" dur="500" fill="hold"/>
                                        <p:tgtEl>
                                          <p:spTgt spid="5120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120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1203">
                                            <p:txEl>
                                              <p:pRg st="3" end="3"/>
                                            </p:txEl>
                                          </p:spTgt>
                                        </p:tgtEl>
                                        <p:attrNameLst>
                                          <p:attrName>style.visibility</p:attrName>
                                        </p:attrNameLst>
                                      </p:cBhvr>
                                      <p:to>
                                        <p:strVal val="visible"/>
                                      </p:to>
                                    </p:set>
                                    <p:anim calcmode="lin" valueType="num">
                                      <p:cBhvr additive="base">
                                        <p:cTn id="19" dur="500" fill="hold"/>
                                        <p:tgtEl>
                                          <p:spTgt spid="5120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120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1203">
                                            <p:txEl>
                                              <p:pRg st="5" end="5"/>
                                            </p:txEl>
                                          </p:spTgt>
                                        </p:tgtEl>
                                        <p:attrNameLst>
                                          <p:attrName>style.visibility</p:attrName>
                                        </p:attrNameLst>
                                      </p:cBhvr>
                                      <p:to>
                                        <p:strVal val="visible"/>
                                      </p:to>
                                    </p:set>
                                    <p:anim calcmode="lin" valueType="num">
                                      <p:cBhvr additive="base">
                                        <p:cTn id="25" dur="500" fill="hold"/>
                                        <p:tgtEl>
                                          <p:spTgt spid="51203">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120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03" grpId="0" build="p"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1384" y="188640"/>
            <a:ext cx="8534400" cy="1507067"/>
          </a:xfrm>
        </p:spPr>
        <p:txBody>
          <a:bodyPr/>
          <a:lstStyle/>
          <a:p>
            <a:r>
              <a:rPr lang="en-CA" dirty="0" smtClean="0"/>
              <a:t>Milgram Experiment</a:t>
            </a:r>
            <a:endParaRPr lang="en-CA" dirty="0"/>
          </a:p>
        </p:txBody>
      </p:sp>
      <p:pic>
        <p:nvPicPr>
          <p:cNvPr id="6" name="Content Placeholder 5"/>
          <p:cNvPicPr>
            <a:picLocks noGrp="1" noChangeAspect="1"/>
          </p:cNvPicPr>
          <p:nvPr>
            <p:ph idx="1"/>
          </p:nvPr>
        </p:nvPicPr>
        <p:blipFill>
          <a:blip r:embed="rId2"/>
          <a:stretch>
            <a:fillRect/>
          </a:stretch>
        </p:blipFill>
        <p:spPr>
          <a:xfrm>
            <a:off x="695400" y="1484784"/>
            <a:ext cx="3096344" cy="4653806"/>
          </a:xfrm>
          <a:prstGeom prst="rect">
            <a:avLst/>
          </a:prstGeom>
        </p:spPr>
      </p:pic>
      <p:pic>
        <p:nvPicPr>
          <p:cNvPr id="7" name="Picture 6"/>
          <p:cNvPicPr>
            <a:picLocks noChangeAspect="1"/>
          </p:cNvPicPr>
          <p:nvPr/>
        </p:nvPicPr>
        <p:blipFill>
          <a:blip r:embed="rId3"/>
          <a:stretch>
            <a:fillRect/>
          </a:stretch>
        </p:blipFill>
        <p:spPr>
          <a:xfrm>
            <a:off x="4223792" y="1483780"/>
            <a:ext cx="2466975" cy="1847850"/>
          </a:xfrm>
          <a:prstGeom prst="rect">
            <a:avLst/>
          </a:prstGeom>
        </p:spPr>
      </p:pic>
      <p:pic>
        <p:nvPicPr>
          <p:cNvPr id="8" name="Picture 7"/>
          <p:cNvPicPr>
            <a:picLocks noChangeAspect="1"/>
          </p:cNvPicPr>
          <p:nvPr/>
        </p:nvPicPr>
        <p:blipFill>
          <a:blip r:embed="rId4"/>
          <a:stretch>
            <a:fillRect/>
          </a:stretch>
        </p:blipFill>
        <p:spPr>
          <a:xfrm>
            <a:off x="4237122" y="3429000"/>
            <a:ext cx="2453645" cy="1775175"/>
          </a:xfrm>
          <a:prstGeom prst="rect">
            <a:avLst/>
          </a:prstGeom>
        </p:spPr>
      </p:pic>
      <p:sp>
        <p:nvSpPr>
          <p:cNvPr id="9" name="Rectangle 8"/>
          <p:cNvSpPr/>
          <p:nvPr/>
        </p:nvSpPr>
        <p:spPr>
          <a:xfrm>
            <a:off x="4583832" y="5282654"/>
            <a:ext cx="8406828" cy="707886"/>
          </a:xfrm>
          <a:prstGeom prst="rect">
            <a:avLst/>
          </a:prstGeom>
        </p:spPr>
        <p:txBody>
          <a:bodyPr wrap="square">
            <a:spAutoFit/>
          </a:bodyPr>
          <a:lstStyle/>
          <a:p>
            <a:r>
              <a:rPr lang="en-CA" sz="4000" dirty="0"/>
              <a:t>http://youtu.be/eTX42lVDwA4</a:t>
            </a:r>
          </a:p>
        </p:txBody>
      </p:sp>
      <p:pic>
        <p:nvPicPr>
          <p:cNvPr id="10" name="Picture 9"/>
          <p:cNvPicPr>
            <a:picLocks noChangeAspect="1"/>
          </p:cNvPicPr>
          <p:nvPr/>
        </p:nvPicPr>
        <p:blipFill rotWithShape="1">
          <a:blip r:embed="rId5"/>
          <a:srcRect l="7348" t="16161" r="64047" b="34880"/>
          <a:stretch/>
        </p:blipFill>
        <p:spPr>
          <a:xfrm>
            <a:off x="6948428" y="1483780"/>
            <a:ext cx="4706761" cy="2857677"/>
          </a:xfrm>
          <a:prstGeom prst="rect">
            <a:avLst/>
          </a:prstGeom>
        </p:spPr>
      </p:pic>
    </p:spTree>
    <p:extLst>
      <p:ext uri="{BB962C8B-B14F-4D97-AF65-F5344CB8AC3E}">
        <p14:creationId xmlns:p14="http://schemas.microsoft.com/office/powerpoint/2010/main" val="89211012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Content Placeholder 2"/>
          <p:cNvSpPr>
            <a:spLocks noGrp="1"/>
          </p:cNvSpPr>
          <p:nvPr>
            <p:ph idx="1"/>
          </p:nvPr>
        </p:nvSpPr>
        <p:spPr>
          <a:xfrm>
            <a:off x="983432" y="1544638"/>
            <a:ext cx="8713018" cy="3886200"/>
          </a:xfrm>
        </p:spPr>
        <p:txBody>
          <a:bodyPr>
            <a:normAutofit fontScale="92500" lnSpcReduction="10000"/>
          </a:bodyPr>
          <a:lstStyle/>
          <a:p>
            <a:r>
              <a:rPr lang="en-CA" altLang="en-US" dirty="0" smtClean="0"/>
              <a:t>Explain what a research experiment is</a:t>
            </a:r>
          </a:p>
          <a:p>
            <a:r>
              <a:rPr lang="en-CA" altLang="en-US" dirty="0" smtClean="0"/>
              <a:t>Define the basic characteristics of an experiment</a:t>
            </a:r>
          </a:p>
          <a:p>
            <a:r>
              <a:rPr lang="en-CA" altLang="en-US" dirty="0" smtClean="0"/>
              <a:t>Define the independent and the dependent variable</a:t>
            </a:r>
          </a:p>
          <a:p>
            <a:r>
              <a:rPr lang="en-CA" altLang="en-US" dirty="0" smtClean="0"/>
              <a:t>Be aware of the issues surrounding experimental design and know how to boost the quality of an experimental design</a:t>
            </a:r>
          </a:p>
          <a:p>
            <a:r>
              <a:rPr lang="en-CA" altLang="en-US" dirty="0" smtClean="0"/>
              <a:t>Design an experiment using the basic issues of experimental design.</a:t>
            </a:r>
          </a:p>
          <a:p>
            <a:r>
              <a:rPr lang="en-CA" altLang="en-US" dirty="0" smtClean="0"/>
              <a:t>Describe what is meant by a) Internal experimental validity and b) External experimental validity</a:t>
            </a:r>
          </a:p>
          <a:p>
            <a:r>
              <a:rPr lang="en-CA" altLang="en-US" dirty="0" smtClean="0"/>
              <a:t>Outline the factors that affect Internal/External validity</a:t>
            </a:r>
          </a:p>
          <a:p>
            <a:r>
              <a:rPr lang="en-CA" altLang="en-US" dirty="0" smtClean="0"/>
              <a:t>Discuss the ethical issues surrounding experiments</a:t>
            </a:r>
          </a:p>
          <a:p>
            <a:endParaRPr lang="en-CA" altLang="en-US" dirty="0" smtClean="0"/>
          </a:p>
        </p:txBody>
      </p:sp>
      <p:sp>
        <p:nvSpPr>
          <p:cNvPr id="9219" name="TextBox 3"/>
          <p:cNvSpPr txBox="1">
            <a:spLocks noChangeArrowheads="1"/>
          </p:cNvSpPr>
          <p:nvPr/>
        </p:nvSpPr>
        <p:spPr bwMode="auto">
          <a:xfrm>
            <a:off x="983432" y="620688"/>
            <a:ext cx="496728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CA" altLang="en-US" sz="3200" dirty="0">
                <a:latin typeface="+mn-lt"/>
              </a:rPr>
              <a:t>In this video, we will:</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271464" y="260648"/>
            <a:ext cx="7772400" cy="1143000"/>
          </a:xfrm>
        </p:spPr>
        <p:txBody>
          <a:bodyPr vert="horz" lIns="92075" tIns="46038" rIns="92075" bIns="46038" rtlCol="0" anchor="ctr">
            <a:normAutofit/>
          </a:bodyPr>
          <a:lstStyle/>
          <a:p>
            <a:pPr>
              <a:defRPr/>
            </a:pPr>
            <a:r>
              <a:rPr lang="en-US" altLang="en-US" dirty="0" smtClean="0"/>
              <a:t>What is an Experiment?</a:t>
            </a:r>
            <a:endParaRPr lang="en-US" altLang="en-US" b="1" dirty="0"/>
          </a:p>
        </p:txBody>
      </p:sp>
      <p:sp>
        <p:nvSpPr>
          <p:cNvPr id="8195" name="Rectangle 3"/>
          <p:cNvSpPr>
            <a:spLocks noGrp="1" noChangeArrowheads="1"/>
          </p:cNvSpPr>
          <p:nvPr>
            <p:ph idx="1"/>
          </p:nvPr>
        </p:nvSpPr>
        <p:spPr>
          <a:xfrm>
            <a:off x="1271464" y="1125538"/>
            <a:ext cx="8709149" cy="4114800"/>
          </a:xfrm>
        </p:spPr>
        <p:txBody>
          <a:bodyPr vert="horz" lIns="92075" tIns="46038" rIns="92075" bIns="46038" rtlCol="0" anchor="ctr">
            <a:normAutofit/>
          </a:bodyPr>
          <a:lstStyle/>
          <a:p>
            <a:pPr marL="0" indent="0">
              <a:spcAft>
                <a:spcPts val="0"/>
              </a:spcAft>
              <a:buNone/>
              <a:defRPr/>
            </a:pPr>
            <a:r>
              <a:rPr lang="en-US" altLang="en-US" sz="2800" dirty="0"/>
              <a:t>An Experiment is: </a:t>
            </a:r>
          </a:p>
          <a:p>
            <a:pPr marL="274320" indent="-274320">
              <a:spcAft>
                <a:spcPts val="0"/>
              </a:spcAft>
              <a:defRPr/>
            </a:pPr>
            <a:r>
              <a:rPr lang="en-US" altLang="en-US" sz="2800" dirty="0"/>
              <a:t>A research investigation in which conditions are controlled</a:t>
            </a:r>
          </a:p>
          <a:p>
            <a:pPr marL="274320" indent="-274320">
              <a:spcAft>
                <a:spcPts val="0"/>
              </a:spcAft>
              <a:defRPr/>
            </a:pPr>
            <a:r>
              <a:rPr lang="en-US" altLang="en-US" sz="2800" dirty="0"/>
              <a:t>One independent variable is manipulated (sometimes more than one)</a:t>
            </a:r>
          </a:p>
          <a:p>
            <a:pPr marL="274320" indent="-274320">
              <a:spcAft>
                <a:spcPts val="0"/>
              </a:spcAft>
              <a:defRPr/>
            </a:pPr>
            <a:r>
              <a:rPr lang="en-US" altLang="en-US" sz="2800" dirty="0"/>
              <a:t>Its effect on a dependent variable is measured</a:t>
            </a:r>
          </a:p>
          <a:p>
            <a:pPr marL="274320" indent="-274320">
              <a:spcAft>
                <a:spcPts val="0"/>
              </a:spcAft>
              <a:defRPr/>
            </a:pPr>
            <a:r>
              <a:rPr lang="en-US" altLang="en-US" sz="2800" dirty="0"/>
              <a:t>To test a hypothesis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animEffect transition="in" filter="box(out)">
                                      <p:cBhvr>
                                        <p:cTn id="7" dur="500"/>
                                        <p:tgtEl>
                                          <p:spTgt spid="819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8195">
                                            <p:txEl>
                                              <p:pRg st="1" end="1"/>
                                            </p:txEl>
                                          </p:spTgt>
                                        </p:tgtEl>
                                        <p:attrNameLst>
                                          <p:attrName>style.visibility</p:attrName>
                                        </p:attrNameLst>
                                      </p:cBhvr>
                                      <p:to>
                                        <p:strVal val="visible"/>
                                      </p:to>
                                    </p:set>
                                    <p:animEffect transition="in" filter="box(out)">
                                      <p:cBhvr>
                                        <p:cTn id="12" dur="500"/>
                                        <p:tgtEl>
                                          <p:spTgt spid="8195">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32" fill="hold" grpId="0" nodeType="clickEffect">
                                  <p:stCondLst>
                                    <p:cond delay="0"/>
                                  </p:stCondLst>
                                  <p:childTnLst>
                                    <p:set>
                                      <p:cBhvr>
                                        <p:cTn id="16" dur="1" fill="hold">
                                          <p:stCondLst>
                                            <p:cond delay="0"/>
                                          </p:stCondLst>
                                        </p:cTn>
                                        <p:tgtEl>
                                          <p:spTgt spid="8195">
                                            <p:txEl>
                                              <p:pRg st="2" end="2"/>
                                            </p:txEl>
                                          </p:spTgt>
                                        </p:tgtEl>
                                        <p:attrNameLst>
                                          <p:attrName>style.visibility</p:attrName>
                                        </p:attrNameLst>
                                      </p:cBhvr>
                                      <p:to>
                                        <p:strVal val="visible"/>
                                      </p:to>
                                    </p:set>
                                    <p:animEffect transition="in" filter="box(out)">
                                      <p:cBhvr>
                                        <p:cTn id="17" dur="500"/>
                                        <p:tgtEl>
                                          <p:spTgt spid="8195">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32" fill="hold" grpId="0" nodeType="clickEffect">
                                  <p:stCondLst>
                                    <p:cond delay="0"/>
                                  </p:stCondLst>
                                  <p:childTnLst>
                                    <p:set>
                                      <p:cBhvr>
                                        <p:cTn id="21" dur="1" fill="hold">
                                          <p:stCondLst>
                                            <p:cond delay="0"/>
                                          </p:stCondLst>
                                        </p:cTn>
                                        <p:tgtEl>
                                          <p:spTgt spid="8195">
                                            <p:txEl>
                                              <p:pRg st="3" end="3"/>
                                            </p:txEl>
                                          </p:spTgt>
                                        </p:tgtEl>
                                        <p:attrNameLst>
                                          <p:attrName>style.visibility</p:attrName>
                                        </p:attrNameLst>
                                      </p:cBhvr>
                                      <p:to>
                                        <p:strVal val="visible"/>
                                      </p:to>
                                    </p:set>
                                    <p:animEffect transition="in" filter="box(out)">
                                      <p:cBhvr>
                                        <p:cTn id="22" dur="500"/>
                                        <p:tgtEl>
                                          <p:spTgt spid="8195">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4" presetClass="entr" presetSubtype="32" fill="hold" grpId="0" nodeType="clickEffect">
                                  <p:stCondLst>
                                    <p:cond delay="0"/>
                                  </p:stCondLst>
                                  <p:childTnLst>
                                    <p:set>
                                      <p:cBhvr>
                                        <p:cTn id="26" dur="1" fill="hold">
                                          <p:stCondLst>
                                            <p:cond delay="0"/>
                                          </p:stCondLst>
                                        </p:cTn>
                                        <p:tgtEl>
                                          <p:spTgt spid="8195">
                                            <p:txEl>
                                              <p:pRg st="4" end="4"/>
                                            </p:txEl>
                                          </p:spTgt>
                                        </p:tgtEl>
                                        <p:attrNameLst>
                                          <p:attrName>style.visibility</p:attrName>
                                        </p:attrNameLst>
                                      </p:cBhvr>
                                      <p:to>
                                        <p:strVal val="visible"/>
                                      </p:to>
                                    </p:set>
                                    <p:animEffect transition="in" filter="box(out)">
                                      <p:cBhvr>
                                        <p:cTn id="27" dur="500"/>
                                        <p:tgtEl>
                                          <p:spTgt spid="819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build="p"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056184" y="404664"/>
            <a:ext cx="7992888" cy="792163"/>
          </a:xfrm>
        </p:spPr>
        <p:txBody>
          <a:bodyPr>
            <a:normAutofit fontScale="90000"/>
          </a:bodyPr>
          <a:lstStyle/>
          <a:p>
            <a:pPr>
              <a:defRPr/>
            </a:pPr>
            <a:r>
              <a:rPr lang="en-CA" dirty="0" smtClean="0"/>
              <a:t>The Characteristics of experiments</a:t>
            </a:r>
            <a:endParaRPr lang="en-CA" dirty="0"/>
          </a:p>
        </p:txBody>
      </p:sp>
      <p:sp>
        <p:nvSpPr>
          <p:cNvPr id="11266" name="Content Placeholder 1"/>
          <p:cNvSpPr>
            <a:spLocks noGrp="1"/>
          </p:cNvSpPr>
          <p:nvPr>
            <p:ph idx="1"/>
          </p:nvPr>
        </p:nvSpPr>
        <p:spPr>
          <a:xfrm>
            <a:off x="1049448" y="1484784"/>
            <a:ext cx="9943096" cy="4692674"/>
          </a:xfrm>
        </p:spPr>
        <p:txBody>
          <a:bodyPr>
            <a:normAutofit fontScale="92500" lnSpcReduction="20000"/>
          </a:bodyPr>
          <a:lstStyle/>
          <a:p>
            <a:pPr marL="0" indent="0">
              <a:buNone/>
            </a:pPr>
            <a:r>
              <a:rPr lang="en-CA" altLang="en-US" sz="2200" dirty="0" smtClean="0"/>
              <a:t>All Experiments have:</a:t>
            </a:r>
          </a:p>
          <a:p>
            <a:r>
              <a:rPr lang="en-CA" altLang="en-US" sz="2200" b="1" dirty="0" smtClean="0"/>
              <a:t>Experimental Subjects</a:t>
            </a:r>
            <a:r>
              <a:rPr lang="en-CA" altLang="en-US" sz="2200" dirty="0" smtClean="0"/>
              <a:t>: The participants in the experiments are known as Subjects – these are the sampling units for the experiment and are often human.</a:t>
            </a:r>
          </a:p>
          <a:p>
            <a:endParaRPr lang="en-CA" altLang="en-US" sz="2200" dirty="0" smtClean="0"/>
          </a:p>
          <a:p>
            <a:r>
              <a:rPr lang="en-CA" altLang="en-US" sz="2200" b="1" dirty="0" smtClean="0"/>
              <a:t>Experimental Conditions</a:t>
            </a:r>
            <a:r>
              <a:rPr lang="en-CA" altLang="en-US" sz="2200" dirty="0" smtClean="0"/>
              <a:t>:  The conditions are created by the experimenter and the condition is manipulated in some way to measure the effect of the change on the subject.  These conditions make up the Independent Variable.  Changes in the Independent Variable result in changes to the Dependent Variable.</a:t>
            </a:r>
          </a:p>
          <a:p>
            <a:pPr marL="0" indent="0">
              <a:buNone/>
            </a:pPr>
            <a:endParaRPr lang="en-CA" altLang="en-US" sz="2200" dirty="0" smtClean="0"/>
          </a:p>
          <a:p>
            <a:r>
              <a:rPr lang="en-CA" altLang="en-US" sz="2200" b="1" dirty="0" smtClean="0"/>
              <a:t>Experimental Effects</a:t>
            </a:r>
            <a:r>
              <a:rPr lang="en-CA" altLang="en-US" sz="2200" dirty="0" smtClean="0"/>
              <a:t>: the effect refers to the outcome of the experimental manipulation of the conditions.   The effect is the outcome that is  changed as a result of the change in condition.  This is referred to as the Dependent Variable. </a:t>
            </a:r>
          </a:p>
          <a:p>
            <a:endParaRPr lang="en-CA" altLang="en-US"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646737" y="146804"/>
            <a:ext cx="8494712" cy="1143000"/>
          </a:xfrm>
        </p:spPr>
        <p:txBody>
          <a:bodyPr vert="horz" lIns="92075" tIns="46038" rIns="92075" bIns="46038" rtlCol="0" anchor="ctr">
            <a:normAutofit/>
          </a:bodyPr>
          <a:lstStyle/>
          <a:p>
            <a:pPr>
              <a:defRPr/>
            </a:pPr>
            <a:r>
              <a:rPr lang="en-US" altLang="en-US" dirty="0" smtClean="0"/>
              <a:t>Independent </a:t>
            </a:r>
            <a:r>
              <a:rPr lang="en-US" altLang="en-US" dirty="0"/>
              <a:t>Variable</a:t>
            </a:r>
            <a:endParaRPr lang="en-US" altLang="en-US" b="1" dirty="0"/>
          </a:p>
        </p:txBody>
      </p:sp>
      <p:sp>
        <p:nvSpPr>
          <p:cNvPr id="16387" name="Rectangle 3"/>
          <p:cNvSpPr>
            <a:spLocks noGrp="1" noChangeArrowheads="1"/>
          </p:cNvSpPr>
          <p:nvPr>
            <p:ph idx="1"/>
          </p:nvPr>
        </p:nvSpPr>
        <p:spPr>
          <a:xfrm>
            <a:off x="623392" y="718304"/>
            <a:ext cx="8874373" cy="4114800"/>
          </a:xfrm>
        </p:spPr>
        <p:txBody>
          <a:bodyPr vert="horz" lIns="92075" tIns="46038" rIns="92075" bIns="46038" rtlCol="0" anchor="ctr">
            <a:normAutofit/>
          </a:bodyPr>
          <a:lstStyle/>
          <a:p>
            <a:r>
              <a:rPr lang="en-US" altLang="en-US" sz="3600" dirty="0"/>
              <a:t>The experimenter controls </a:t>
            </a:r>
            <a:r>
              <a:rPr lang="en-US" altLang="en-US" sz="3600" dirty="0" smtClean="0"/>
              <a:t>(manipulates) the independent </a:t>
            </a:r>
            <a:r>
              <a:rPr lang="en-US" altLang="en-US" sz="3600" dirty="0"/>
              <a:t>variable.</a:t>
            </a:r>
          </a:p>
          <a:p>
            <a:r>
              <a:rPr lang="en-US" altLang="en-US" sz="3600" dirty="0"/>
              <a:t>The variable’s value can be manipulated by the experimenters to whatever they wish it to be</a:t>
            </a:r>
            <a:r>
              <a:rPr lang="en-US" altLang="en-US" sz="3600" dirty="0" smtClean="0"/>
              <a:t>. </a:t>
            </a:r>
            <a:endParaRPr lang="en-US" altLang="en-US" sz="3600" dirty="0"/>
          </a:p>
        </p:txBody>
      </p:sp>
      <p:sp>
        <p:nvSpPr>
          <p:cNvPr id="12292" name="Rectangle 1"/>
          <p:cNvSpPr>
            <a:spLocks noChangeArrowheads="1"/>
          </p:cNvSpPr>
          <p:nvPr/>
        </p:nvSpPr>
        <p:spPr bwMode="auto">
          <a:xfrm>
            <a:off x="479376" y="4653136"/>
            <a:ext cx="112332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CA" altLang="en-US" dirty="0">
                <a:latin typeface="+mn-lt"/>
              </a:rPr>
              <a:t>The experimenter has </a:t>
            </a:r>
            <a:r>
              <a:rPr lang="en-CA" altLang="en-US" dirty="0" smtClean="0">
                <a:latin typeface="+mn-lt"/>
              </a:rPr>
              <a:t>control </a:t>
            </a:r>
            <a:r>
              <a:rPr lang="en-CA" altLang="en-US" dirty="0">
                <a:latin typeface="+mn-lt"/>
              </a:rPr>
              <a:t>over the independent variable.   The </a:t>
            </a:r>
            <a:r>
              <a:rPr lang="en-CA" altLang="en-US" dirty="0" smtClean="0">
                <a:latin typeface="+mn-lt"/>
              </a:rPr>
              <a:t>Experimental Treatment involves the manipulation of the independent variable by </a:t>
            </a:r>
            <a:r>
              <a:rPr lang="en-CA" altLang="en-US" dirty="0">
                <a:latin typeface="+mn-lt"/>
              </a:rPr>
              <a:t>the experimenter to whatever he or she wishes it to be.</a:t>
            </a:r>
          </a:p>
        </p:txBody>
      </p:sp>
      <p:sp>
        <p:nvSpPr>
          <p:cNvPr id="2" name="TextBox 1"/>
          <p:cNvSpPr txBox="1"/>
          <p:nvPr/>
        </p:nvSpPr>
        <p:spPr>
          <a:xfrm>
            <a:off x="8256240" y="548680"/>
            <a:ext cx="3744416" cy="1938992"/>
          </a:xfrm>
          <a:prstGeom prst="rect">
            <a:avLst/>
          </a:prstGeom>
          <a:noFill/>
        </p:spPr>
        <p:txBody>
          <a:bodyPr wrap="square" rtlCol="0">
            <a:spAutoFit/>
          </a:bodyPr>
          <a:lstStyle/>
          <a:p>
            <a:r>
              <a:rPr lang="en-CA" b="1" i="1" dirty="0" smtClean="0"/>
              <a:t>Experiment:</a:t>
            </a:r>
          </a:p>
          <a:p>
            <a:r>
              <a:rPr lang="en-CA" dirty="0" smtClean="0"/>
              <a:t>Test the affect of music in stores on sales.</a:t>
            </a:r>
          </a:p>
          <a:p>
            <a:r>
              <a:rPr lang="en-CA" dirty="0" smtClean="0"/>
              <a:t>Independent:  Type of Music </a:t>
            </a:r>
          </a:p>
          <a:p>
            <a:r>
              <a:rPr lang="en-CA" dirty="0" smtClean="0"/>
              <a:t>Dependent:     Sales</a:t>
            </a:r>
            <a:endParaRPr lang="en-CA"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16387">
                                            <p:txEl>
                                              <p:pRg st="0" end="0"/>
                                            </p:txEl>
                                          </p:spTgt>
                                        </p:tgtEl>
                                        <p:attrNameLst>
                                          <p:attrName>style.visibility</p:attrName>
                                        </p:attrNameLst>
                                      </p:cBhvr>
                                      <p:to>
                                        <p:strVal val="visible"/>
                                      </p:to>
                                    </p:set>
                                    <p:animEffect transition="in" filter="box(out)">
                                      <p:cBhvr>
                                        <p:cTn id="7" dur="500"/>
                                        <p:tgtEl>
                                          <p:spTgt spid="1638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16387">
                                            <p:txEl>
                                              <p:pRg st="1" end="1"/>
                                            </p:txEl>
                                          </p:spTgt>
                                        </p:tgtEl>
                                        <p:attrNameLst>
                                          <p:attrName>style.visibility</p:attrName>
                                        </p:attrNameLst>
                                      </p:cBhvr>
                                      <p:to>
                                        <p:strVal val="visible"/>
                                      </p:to>
                                    </p:set>
                                    <p:animEffect transition="in" filter="box(out)">
                                      <p:cBhvr>
                                        <p:cTn id="12" dur="500"/>
                                        <p:tgtEl>
                                          <p:spTgt spid="1638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7" grpId="0" build="p" autoUpdateAnimBg="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695400" y="58738"/>
            <a:ext cx="7772400" cy="1143000"/>
          </a:xfrm>
        </p:spPr>
        <p:txBody>
          <a:bodyPr vert="horz" lIns="92075" tIns="46038" rIns="92075" bIns="46038" rtlCol="0" anchor="ctr">
            <a:normAutofit/>
          </a:bodyPr>
          <a:lstStyle/>
          <a:p>
            <a:pPr>
              <a:defRPr/>
            </a:pPr>
            <a:r>
              <a:rPr lang="en-US" altLang="en-US" dirty="0" smtClean="0"/>
              <a:t>dependent </a:t>
            </a:r>
            <a:r>
              <a:rPr lang="en-US" altLang="en-US" dirty="0"/>
              <a:t>Variable</a:t>
            </a:r>
            <a:endParaRPr lang="en-US" altLang="en-US" b="1" dirty="0"/>
          </a:p>
        </p:txBody>
      </p:sp>
      <p:sp>
        <p:nvSpPr>
          <p:cNvPr id="16387" name="Rectangle 3"/>
          <p:cNvSpPr>
            <a:spLocks noGrp="1" noChangeArrowheads="1"/>
          </p:cNvSpPr>
          <p:nvPr>
            <p:ph idx="1"/>
          </p:nvPr>
        </p:nvSpPr>
        <p:spPr>
          <a:xfrm>
            <a:off x="695400" y="836613"/>
            <a:ext cx="10081120" cy="4114800"/>
          </a:xfrm>
        </p:spPr>
        <p:txBody>
          <a:bodyPr vert="horz" lIns="92075" tIns="46038" rIns="92075" bIns="46038" rtlCol="0" anchor="ctr">
            <a:normAutofit/>
          </a:bodyPr>
          <a:lstStyle/>
          <a:p>
            <a:r>
              <a:rPr lang="en-US" altLang="en-US" sz="3600" dirty="0"/>
              <a:t>In a well constructed experiment, the dependent variable changes as a result of the experimenter’s  manipulation of the independent variable.</a:t>
            </a:r>
          </a:p>
          <a:p>
            <a:r>
              <a:rPr lang="en-US" altLang="en-US" sz="3600" dirty="0"/>
              <a:t>The experimenter measures the resultant change in the dependent variable</a:t>
            </a:r>
          </a:p>
        </p:txBody>
      </p:sp>
      <p:sp>
        <p:nvSpPr>
          <p:cNvPr id="13316" name="Rectangle 1"/>
          <p:cNvSpPr>
            <a:spLocks noChangeArrowheads="1"/>
          </p:cNvSpPr>
          <p:nvPr/>
        </p:nvSpPr>
        <p:spPr bwMode="auto">
          <a:xfrm>
            <a:off x="839416" y="4957183"/>
            <a:ext cx="10153128"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CA" altLang="en-US" dirty="0">
                <a:latin typeface="+mn-lt"/>
              </a:rPr>
              <a:t>The experimenter has no control over the dependent variable.   The variable said to be dependent on the independent variable’s manipulation.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16387">
                                            <p:txEl>
                                              <p:pRg st="0" end="0"/>
                                            </p:txEl>
                                          </p:spTgt>
                                        </p:tgtEl>
                                        <p:attrNameLst>
                                          <p:attrName>style.visibility</p:attrName>
                                        </p:attrNameLst>
                                      </p:cBhvr>
                                      <p:to>
                                        <p:strVal val="visible"/>
                                      </p:to>
                                    </p:set>
                                    <p:animEffect transition="in" filter="box(out)">
                                      <p:cBhvr>
                                        <p:cTn id="7" dur="500"/>
                                        <p:tgtEl>
                                          <p:spTgt spid="1638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16387">
                                            <p:txEl>
                                              <p:pRg st="1" end="1"/>
                                            </p:txEl>
                                          </p:spTgt>
                                        </p:tgtEl>
                                        <p:attrNameLst>
                                          <p:attrName>style.visibility</p:attrName>
                                        </p:attrNameLst>
                                      </p:cBhvr>
                                      <p:to>
                                        <p:strVal val="visible"/>
                                      </p:to>
                                    </p:set>
                                    <p:animEffect transition="in" filter="box(out)">
                                      <p:cBhvr>
                                        <p:cTn id="12" dur="500"/>
                                        <p:tgtEl>
                                          <p:spTgt spid="1638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7" grpId="0" build="p" autoUpdateAnimBg="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a:xfrm>
            <a:off x="695400" y="188640"/>
            <a:ext cx="8065442" cy="1907753"/>
          </a:xfrm>
        </p:spPr>
        <p:txBody>
          <a:bodyPr/>
          <a:lstStyle/>
          <a:p>
            <a:pPr>
              <a:defRPr/>
            </a:pPr>
            <a:r>
              <a:rPr lang="en-US" altLang="en-US" dirty="0"/>
              <a:t>Basic </a:t>
            </a:r>
            <a:r>
              <a:rPr lang="en-US" altLang="en-US" dirty="0" smtClean="0"/>
              <a:t>Experimental </a:t>
            </a:r>
            <a:r>
              <a:rPr lang="en-US" altLang="en-US" dirty="0"/>
              <a:t>Design</a:t>
            </a:r>
          </a:p>
        </p:txBody>
      </p:sp>
      <p:sp>
        <p:nvSpPr>
          <p:cNvPr id="97283" name="Rectangle 3"/>
          <p:cNvSpPr>
            <a:spLocks noGrp="1" noChangeArrowheads="1"/>
          </p:cNvSpPr>
          <p:nvPr>
            <p:ph idx="1"/>
          </p:nvPr>
        </p:nvSpPr>
        <p:spPr>
          <a:xfrm>
            <a:off x="1055440" y="1772816"/>
            <a:ext cx="8869610" cy="3886200"/>
          </a:xfrm>
        </p:spPr>
        <p:txBody>
          <a:bodyPr rtlCol="0">
            <a:normAutofit/>
          </a:bodyPr>
          <a:lstStyle/>
          <a:p>
            <a:pPr marL="342900" indent="-342900">
              <a:spcAft>
                <a:spcPts val="0"/>
              </a:spcAft>
              <a:buFont typeface="+mj-lt"/>
              <a:buAutoNum type="arabicPeriod"/>
              <a:defRPr/>
            </a:pPr>
            <a:r>
              <a:rPr lang="en-US" altLang="en-US" sz="2800" dirty="0"/>
              <a:t>Manipulation of the Independent Variable</a:t>
            </a:r>
          </a:p>
          <a:p>
            <a:pPr marL="342900" indent="-342900">
              <a:spcAft>
                <a:spcPts val="0"/>
              </a:spcAft>
              <a:buFont typeface="+mj-lt"/>
              <a:buAutoNum type="arabicPeriod"/>
              <a:defRPr/>
            </a:pPr>
            <a:r>
              <a:rPr lang="en-US" altLang="en-US" sz="2800" dirty="0"/>
              <a:t>Selection of Dependent Variable</a:t>
            </a:r>
          </a:p>
          <a:p>
            <a:pPr marL="342900" indent="-342900">
              <a:spcAft>
                <a:spcPts val="0"/>
              </a:spcAft>
              <a:buFont typeface="+mj-lt"/>
              <a:buAutoNum type="arabicPeriod"/>
              <a:defRPr/>
            </a:pPr>
            <a:r>
              <a:rPr lang="en-US" altLang="en-US" sz="2800" dirty="0"/>
              <a:t>Assignment of </a:t>
            </a:r>
            <a:r>
              <a:rPr lang="en-US" altLang="en-US" sz="2800" dirty="0" smtClean="0"/>
              <a:t>Subjects to Experimental Group or a Control Group</a:t>
            </a:r>
            <a:endParaRPr lang="en-US" altLang="en-US" sz="2800" dirty="0"/>
          </a:p>
          <a:p>
            <a:pPr marL="342900" indent="-342900">
              <a:spcAft>
                <a:spcPts val="0"/>
              </a:spcAft>
              <a:buFont typeface="+mj-lt"/>
              <a:buAutoNum type="arabicPeriod"/>
              <a:defRPr/>
            </a:pPr>
            <a:r>
              <a:rPr lang="en-US" altLang="en-US" sz="2800" dirty="0"/>
              <a:t>Control Over Extraneous Variables</a:t>
            </a:r>
          </a:p>
          <a:p>
            <a:pPr marL="274320" indent="-274320">
              <a:spcAft>
                <a:spcPts val="0"/>
              </a:spcAft>
              <a:defRPr/>
            </a:pPr>
            <a:endParaRPr lang="en-US" altLang="en-US" dirty="0"/>
          </a:p>
          <a:p>
            <a:pPr marL="274320" indent="-274320">
              <a:spcAft>
                <a:spcPts val="0"/>
              </a:spcAft>
              <a:defRPr/>
            </a:pPr>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6" fill="hold" grpId="0" nodeType="clickEffect">
                                  <p:stCondLst>
                                    <p:cond delay="0"/>
                                  </p:stCondLst>
                                  <p:childTnLst>
                                    <p:set>
                                      <p:cBhvr>
                                        <p:cTn id="6" dur="1" fill="hold">
                                          <p:stCondLst>
                                            <p:cond delay="0"/>
                                          </p:stCondLst>
                                        </p:cTn>
                                        <p:tgtEl>
                                          <p:spTgt spid="97283">
                                            <p:txEl>
                                              <p:pRg st="0" end="0"/>
                                            </p:txEl>
                                          </p:spTgt>
                                        </p:tgtEl>
                                        <p:attrNameLst>
                                          <p:attrName>style.visibility</p:attrName>
                                        </p:attrNameLst>
                                      </p:cBhvr>
                                      <p:to>
                                        <p:strVal val="visible"/>
                                      </p:to>
                                    </p:set>
                                    <p:anim calcmode="lin" valueType="num">
                                      <p:cBhvr additive="base">
                                        <p:cTn id="7" dur="500" fill="hold"/>
                                        <p:tgtEl>
                                          <p:spTgt spid="97283">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9728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6" fill="hold" grpId="0" nodeType="clickEffect">
                                  <p:stCondLst>
                                    <p:cond delay="0"/>
                                  </p:stCondLst>
                                  <p:childTnLst>
                                    <p:set>
                                      <p:cBhvr>
                                        <p:cTn id="12" dur="1" fill="hold">
                                          <p:stCondLst>
                                            <p:cond delay="0"/>
                                          </p:stCondLst>
                                        </p:cTn>
                                        <p:tgtEl>
                                          <p:spTgt spid="97283">
                                            <p:txEl>
                                              <p:pRg st="1" end="1"/>
                                            </p:txEl>
                                          </p:spTgt>
                                        </p:tgtEl>
                                        <p:attrNameLst>
                                          <p:attrName>style.visibility</p:attrName>
                                        </p:attrNameLst>
                                      </p:cBhvr>
                                      <p:to>
                                        <p:strVal val="visible"/>
                                      </p:to>
                                    </p:set>
                                    <p:anim calcmode="lin" valueType="num">
                                      <p:cBhvr additive="base">
                                        <p:cTn id="13" dur="500" fill="hold"/>
                                        <p:tgtEl>
                                          <p:spTgt spid="97283">
                                            <p:txEl>
                                              <p:pRg st="1" end="1"/>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9728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6" fill="hold" grpId="0" nodeType="clickEffect">
                                  <p:stCondLst>
                                    <p:cond delay="0"/>
                                  </p:stCondLst>
                                  <p:childTnLst>
                                    <p:set>
                                      <p:cBhvr>
                                        <p:cTn id="18" dur="1" fill="hold">
                                          <p:stCondLst>
                                            <p:cond delay="0"/>
                                          </p:stCondLst>
                                        </p:cTn>
                                        <p:tgtEl>
                                          <p:spTgt spid="97283">
                                            <p:txEl>
                                              <p:pRg st="2" end="2"/>
                                            </p:txEl>
                                          </p:spTgt>
                                        </p:tgtEl>
                                        <p:attrNameLst>
                                          <p:attrName>style.visibility</p:attrName>
                                        </p:attrNameLst>
                                      </p:cBhvr>
                                      <p:to>
                                        <p:strVal val="visible"/>
                                      </p:to>
                                    </p:set>
                                    <p:anim calcmode="lin" valueType="num">
                                      <p:cBhvr additive="base">
                                        <p:cTn id="19" dur="500" fill="hold"/>
                                        <p:tgtEl>
                                          <p:spTgt spid="97283">
                                            <p:txEl>
                                              <p:pRg st="2" end="2"/>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9728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6" fill="hold" grpId="0" nodeType="clickEffect">
                                  <p:stCondLst>
                                    <p:cond delay="0"/>
                                  </p:stCondLst>
                                  <p:childTnLst>
                                    <p:set>
                                      <p:cBhvr>
                                        <p:cTn id="24" dur="1" fill="hold">
                                          <p:stCondLst>
                                            <p:cond delay="0"/>
                                          </p:stCondLst>
                                        </p:cTn>
                                        <p:tgtEl>
                                          <p:spTgt spid="97283">
                                            <p:txEl>
                                              <p:pRg st="3" end="3"/>
                                            </p:txEl>
                                          </p:spTgt>
                                        </p:tgtEl>
                                        <p:attrNameLst>
                                          <p:attrName>style.visibility</p:attrName>
                                        </p:attrNameLst>
                                      </p:cBhvr>
                                      <p:to>
                                        <p:strVal val="visible"/>
                                      </p:to>
                                    </p:set>
                                    <p:anim calcmode="lin" valueType="num">
                                      <p:cBhvr additive="base">
                                        <p:cTn id="25" dur="500" fill="hold"/>
                                        <p:tgtEl>
                                          <p:spTgt spid="97283">
                                            <p:txEl>
                                              <p:pRg st="3" end="3"/>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9728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283" grpId="0" build="p"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ChangeArrowheads="1"/>
          </p:cNvSpPr>
          <p:nvPr>
            <p:ph type="title"/>
          </p:nvPr>
        </p:nvSpPr>
        <p:spPr>
          <a:xfrm>
            <a:off x="983432" y="476672"/>
            <a:ext cx="7273057" cy="503237"/>
          </a:xfrm>
        </p:spPr>
        <p:txBody>
          <a:bodyPr>
            <a:normAutofit fontScale="90000"/>
          </a:bodyPr>
          <a:lstStyle/>
          <a:p>
            <a:pPr>
              <a:defRPr/>
            </a:pPr>
            <a:r>
              <a:rPr lang="en-US" altLang="en-US" dirty="0" smtClean="0"/>
              <a:t>Issue 1 - Manipulation </a:t>
            </a:r>
            <a:r>
              <a:rPr lang="en-US" altLang="en-US" dirty="0"/>
              <a:t>of </a:t>
            </a:r>
            <a:r>
              <a:rPr lang="en-US" altLang="en-US" dirty="0" smtClean="0"/>
              <a:t>Independent </a:t>
            </a:r>
            <a:r>
              <a:rPr lang="en-US" altLang="en-US" dirty="0"/>
              <a:t>Variable</a:t>
            </a:r>
          </a:p>
        </p:txBody>
      </p:sp>
      <p:sp>
        <p:nvSpPr>
          <p:cNvPr id="98307" name="Rectangle 3"/>
          <p:cNvSpPr>
            <a:spLocks noGrp="1" noChangeArrowheads="1"/>
          </p:cNvSpPr>
          <p:nvPr>
            <p:ph idx="1"/>
          </p:nvPr>
        </p:nvSpPr>
        <p:spPr>
          <a:xfrm>
            <a:off x="911424" y="1628800"/>
            <a:ext cx="10009112" cy="4464496"/>
          </a:xfrm>
        </p:spPr>
        <p:txBody>
          <a:bodyPr rtlCol="0">
            <a:normAutofit fontScale="92500" lnSpcReduction="20000"/>
          </a:bodyPr>
          <a:lstStyle/>
          <a:p>
            <a:pPr marL="274320" indent="-274320">
              <a:spcAft>
                <a:spcPts val="0"/>
              </a:spcAft>
              <a:defRPr/>
            </a:pPr>
            <a:r>
              <a:rPr lang="en-US" altLang="en-US" dirty="0" smtClean="0"/>
              <a:t>Experimental treatment:  Refers to the way that the experimental variable is manipulated.  </a:t>
            </a:r>
            <a:r>
              <a:rPr lang="en-CA" altLang="en-US" dirty="0"/>
              <a:t>A</a:t>
            </a:r>
            <a:r>
              <a:rPr lang="en-CA" altLang="en-US" dirty="0" smtClean="0"/>
              <a:t>lternative </a:t>
            </a:r>
            <a:r>
              <a:rPr lang="en-CA" altLang="en-US" dirty="0"/>
              <a:t>manipulations of the independent variable </a:t>
            </a:r>
            <a:r>
              <a:rPr lang="en-CA" altLang="en-US" dirty="0" smtClean="0"/>
              <a:t>are then investigated to prove a connection between cause and effect.</a:t>
            </a:r>
            <a:endParaRPr lang="en-CA" altLang="en-US" dirty="0"/>
          </a:p>
          <a:p>
            <a:pPr marL="274320" indent="-274320">
              <a:spcAft>
                <a:spcPts val="0"/>
              </a:spcAft>
              <a:defRPr/>
            </a:pPr>
            <a:endParaRPr lang="en-US" altLang="en-US" dirty="0"/>
          </a:p>
          <a:p>
            <a:pPr marL="274320" indent="-274320">
              <a:spcAft>
                <a:spcPts val="0"/>
              </a:spcAft>
              <a:defRPr/>
            </a:pPr>
            <a:r>
              <a:rPr lang="en-US" altLang="en-US" dirty="0"/>
              <a:t>Experimental and control </a:t>
            </a:r>
            <a:r>
              <a:rPr lang="en-US" altLang="en-US" dirty="0" smtClean="0"/>
              <a:t>groups: An Experimental group is made up of a subjects to whom the experimental treatment is delivered.  The Control group is made up of subjects who do not receive the experimental treatment.  A comparison of the two groups is made to test the effect of the experimental treatment.</a:t>
            </a:r>
          </a:p>
          <a:p>
            <a:pPr marL="274320" indent="-274320">
              <a:spcAft>
                <a:spcPts val="0"/>
              </a:spcAft>
              <a:defRPr/>
            </a:pPr>
            <a:endParaRPr lang="en-US" altLang="en-US" dirty="0"/>
          </a:p>
          <a:p>
            <a:pPr marL="274320" indent="-274320">
              <a:spcAft>
                <a:spcPts val="0"/>
              </a:spcAft>
              <a:defRPr/>
            </a:pPr>
            <a:r>
              <a:rPr lang="en-US" altLang="en-US" dirty="0" smtClean="0"/>
              <a:t>Treatment levels: Manipulating the level of treatment allows researchers to better test the cause and effect relationship.  Different treatment levels allows for a more precise result.  </a:t>
            </a:r>
            <a:endParaRPr lang="en-US" altLang="en-US" dirty="0"/>
          </a:p>
          <a:p>
            <a:pPr marL="274320" indent="-274320">
              <a:spcAft>
                <a:spcPts val="0"/>
              </a:spcAft>
              <a:defRPr/>
            </a:pPr>
            <a:endParaRPr lang="en-US" altLang="en-US" dirty="0" smtClean="0"/>
          </a:p>
          <a:p>
            <a:pPr marL="274320" indent="-274320">
              <a:spcAft>
                <a:spcPts val="0"/>
              </a:spcAft>
              <a:defRPr/>
            </a:pPr>
            <a:r>
              <a:rPr lang="en-US" altLang="en-US" dirty="0" smtClean="0"/>
              <a:t>More </a:t>
            </a:r>
            <a:r>
              <a:rPr lang="en-US" altLang="en-US" dirty="0"/>
              <a:t>than one independent </a:t>
            </a:r>
            <a:r>
              <a:rPr lang="en-US" altLang="en-US" dirty="0" smtClean="0"/>
              <a:t>variable:  more complicated experiments can involve the manipulation of more than one independent variable.  By including more than one independent variable allows comparison of experimental treatments.  </a:t>
            </a:r>
            <a:endParaRPr lang="en-US" alt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ChangeArrowheads="1"/>
          </p:cNvSpPr>
          <p:nvPr>
            <p:ph type="title"/>
          </p:nvPr>
        </p:nvSpPr>
        <p:spPr>
          <a:xfrm>
            <a:off x="938747" y="801117"/>
            <a:ext cx="7056437" cy="503237"/>
          </a:xfrm>
        </p:spPr>
        <p:txBody>
          <a:bodyPr>
            <a:normAutofit fontScale="90000"/>
          </a:bodyPr>
          <a:lstStyle/>
          <a:p>
            <a:pPr>
              <a:defRPr/>
            </a:pPr>
            <a:r>
              <a:rPr lang="en-US" altLang="en-US" dirty="0" smtClean="0"/>
              <a:t>Issue 2 – Selection and measurement of the dependent variable </a:t>
            </a:r>
            <a:endParaRPr lang="en-US" altLang="en-US" dirty="0"/>
          </a:p>
        </p:txBody>
      </p:sp>
      <p:sp>
        <p:nvSpPr>
          <p:cNvPr id="16386" name="Rectangle 3"/>
          <p:cNvSpPr>
            <a:spLocks noGrp="1" noChangeArrowheads="1"/>
          </p:cNvSpPr>
          <p:nvPr>
            <p:ph idx="1"/>
          </p:nvPr>
        </p:nvSpPr>
        <p:spPr>
          <a:xfrm>
            <a:off x="925715" y="1052736"/>
            <a:ext cx="9202733" cy="3886200"/>
          </a:xfrm>
        </p:spPr>
        <p:txBody>
          <a:bodyPr/>
          <a:lstStyle/>
          <a:p>
            <a:r>
              <a:rPr lang="en-US" altLang="en-US" dirty="0" smtClean="0"/>
              <a:t>Care must be taken in selecting dependent variables in experimental design to ensure they truly represent the outcome of interest.</a:t>
            </a:r>
          </a:p>
          <a:p>
            <a:pPr marL="0" indent="0">
              <a:buNone/>
            </a:pPr>
            <a:endParaRPr lang="en-US" altLang="en-US" dirty="0" smtClean="0"/>
          </a:p>
          <a:p>
            <a:r>
              <a:rPr lang="en-US" altLang="en-US" dirty="0" smtClean="0"/>
              <a:t>Choosing the right dependent variable is part of the problem definition process </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Slice">
  <a:themeElements>
    <a:clrScheme name="Slice">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lice">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c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Slice</Template>
  <TotalTime>368</TotalTime>
  <Words>1108</Words>
  <Application>Microsoft Office PowerPoint</Application>
  <PresentationFormat>Widescreen</PresentationFormat>
  <Paragraphs>151</Paragraphs>
  <Slides>19</Slides>
  <Notes>11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19</vt:i4>
      </vt:variant>
    </vt:vector>
  </HeadingPairs>
  <TitlesOfParts>
    <vt:vector size="24" baseType="lpstr">
      <vt:lpstr>Arial</vt:lpstr>
      <vt:lpstr>Century Gothic</vt:lpstr>
      <vt:lpstr>Times New Roman</vt:lpstr>
      <vt:lpstr>Wingdings 3</vt:lpstr>
      <vt:lpstr>Slice</vt:lpstr>
      <vt:lpstr>     MR2300 Marketing Research with Paul Tilley   Unit 7: Primary Data Collection using Experimental Research   </vt:lpstr>
      <vt:lpstr>PowerPoint Presentation</vt:lpstr>
      <vt:lpstr>What is an Experiment?</vt:lpstr>
      <vt:lpstr>The Characteristics of experiments</vt:lpstr>
      <vt:lpstr>Independent Variable</vt:lpstr>
      <vt:lpstr>dependent Variable</vt:lpstr>
      <vt:lpstr>Basic Experimental Design</vt:lpstr>
      <vt:lpstr>Issue 1 - Manipulation of Independent Variable</vt:lpstr>
      <vt:lpstr>Issue 2 – Selection and measurement of the dependent variable </vt:lpstr>
      <vt:lpstr>Issue 3 - Assignment of Subjects</vt:lpstr>
      <vt:lpstr>Issue 4 - Elimination of extraneous variables</vt:lpstr>
      <vt:lpstr>Internal Validity in experimental design</vt:lpstr>
      <vt:lpstr>PowerPoint Presentation</vt:lpstr>
      <vt:lpstr>PowerPoint Presentation</vt:lpstr>
      <vt:lpstr>External Validity in experimental design</vt:lpstr>
      <vt:lpstr>Components of  Good Experimental Design</vt:lpstr>
      <vt:lpstr>PowerPoint Presentation</vt:lpstr>
      <vt:lpstr>Ethical Issues in experimental design</vt:lpstr>
      <vt:lpstr>Milgram Experiment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11 - Exploring  Marketing Research</dc:title>
  <dc:creator>zikmund</dc:creator>
  <cp:lastModifiedBy>Tilley, Paul (C'ville)</cp:lastModifiedBy>
  <cp:revision>43</cp:revision>
  <dcterms:created xsi:type="dcterms:W3CDTF">2001-09-24T10:46:47Z</dcterms:created>
  <dcterms:modified xsi:type="dcterms:W3CDTF">2014-11-06T19:45:07Z</dcterms:modified>
</cp:coreProperties>
</file>